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kzidenz-Grotesk Bold" charset="1" panose="02000803050000020004"/>
      <p:regular r:id="rId17"/>
    </p:embeddedFont>
    <p:embeddedFont>
      <p:font typeface="Garet" charset="1" panose="00000000000000000000"/>
      <p:regular r:id="rId18"/>
    </p:embeddedFont>
    <p:embeddedFont>
      <p:font typeface="Garet Italics" charset="1" panose="00000000000000000000"/>
      <p:regular r:id="rId19"/>
    </p:embeddedFont>
    <p:embeddedFont>
      <p:font typeface="Arimo Bold" charset="1" panose="020B0704020202020204"/>
      <p:regular r:id="rId23"/>
    </p:embeddedFont>
    <p:embeddedFont>
      <p:font typeface="Garet Bold" charset="1" panose="00000000000000000000"/>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presentation offers a concise exploration of our cosmic neighborhood. We will traverse from our central star, the Sun, to the rocky inner planets and the gas giants that populate the outer solar system. Prepare to delve into the intriguing moons, enigmatic asteroid belts, and the distinctive attributes of each celestial body.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pn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6.jpe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jpeg" Type="http://schemas.openxmlformats.org/officeDocument/2006/relationships/image"/><Relationship Id="rId7" Target="../media/image4.png" Type="http://schemas.openxmlformats.org/officeDocument/2006/relationships/image"/><Relationship Id="rId8"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0.jpe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10555"/>
            </a:stretch>
          </a:blipFill>
        </p:spPr>
      </p:sp>
      <p:sp>
        <p:nvSpPr>
          <p:cNvPr name="Freeform 3" id="3"/>
          <p:cNvSpPr/>
          <p:nvPr/>
        </p:nvSpPr>
        <p:spPr>
          <a:xfrm flipH="false" flipV="false" rot="0">
            <a:off x="-2508512" y="2751132"/>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sp>
        <p:nvSpPr>
          <p:cNvPr name="Freeform 4" id="4"/>
          <p:cNvSpPr/>
          <p:nvPr/>
        </p:nvSpPr>
        <p:spPr>
          <a:xfrm flipH="false" flipV="false" rot="0">
            <a:off x="-514264" y="2751132"/>
            <a:ext cx="3085928" cy="3124991"/>
          </a:xfrm>
          <a:custGeom>
            <a:avLst/>
            <a:gdLst/>
            <a:ahLst/>
            <a:cxnLst/>
            <a:rect r="r" b="b" t="t" l="l"/>
            <a:pathLst>
              <a:path h="3124991" w="3085928">
                <a:moveTo>
                  <a:pt x="0" y="0"/>
                </a:moveTo>
                <a:lnTo>
                  <a:pt x="3085928" y="0"/>
                </a:lnTo>
                <a:lnTo>
                  <a:pt x="3085928" y="3124991"/>
                </a:lnTo>
                <a:lnTo>
                  <a:pt x="0" y="3124991"/>
                </a:lnTo>
                <a:lnTo>
                  <a:pt x="0" y="0"/>
                </a:lnTo>
                <a:close/>
              </a:path>
            </a:pathLst>
          </a:custGeom>
          <a:blipFill>
            <a:blip r:embed="rId4">
              <a:alphaModFix amt="88000"/>
            </a:blip>
            <a:stretch>
              <a:fillRect l="0" t="0" r="0" b="0"/>
            </a:stretch>
          </a:blipFill>
        </p:spPr>
      </p:sp>
      <p:sp>
        <p:nvSpPr>
          <p:cNvPr name="Freeform 5" id="5"/>
          <p:cNvSpPr/>
          <p:nvPr/>
        </p:nvSpPr>
        <p:spPr>
          <a:xfrm flipH="false" flipV="false" rot="0">
            <a:off x="14039993" y="7605775"/>
            <a:ext cx="3366520" cy="3374957"/>
          </a:xfrm>
          <a:custGeom>
            <a:avLst/>
            <a:gdLst/>
            <a:ahLst/>
            <a:cxnLst/>
            <a:rect r="r" b="b" t="t" l="l"/>
            <a:pathLst>
              <a:path h="3374957" w="3366520">
                <a:moveTo>
                  <a:pt x="0" y="0"/>
                </a:moveTo>
                <a:lnTo>
                  <a:pt x="3366520" y="0"/>
                </a:lnTo>
                <a:lnTo>
                  <a:pt x="3366520" y="3374957"/>
                </a:lnTo>
                <a:lnTo>
                  <a:pt x="0" y="3374957"/>
                </a:lnTo>
                <a:lnTo>
                  <a:pt x="0" y="0"/>
                </a:lnTo>
                <a:close/>
              </a:path>
            </a:pathLst>
          </a:custGeom>
          <a:blipFill>
            <a:blip r:embed="rId5"/>
            <a:stretch>
              <a:fillRect l="0" t="0" r="0" b="0"/>
            </a:stretch>
          </a:blipFill>
        </p:spPr>
      </p:sp>
      <p:grpSp>
        <p:nvGrpSpPr>
          <p:cNvPr name="Group 6" id="6"/>
          <p:cNvGrpSpPr/>
          <p:nvPr/>
        </p:nvGrpSpPr>
        <p:grpSpPr>
          <a:xfrm rot="0">
            <a:off x="-151351" y="550203"/>
            <a:ext cx="18895502" cy="956995"/>
            <a:chOff x="0" y="0"/>
            <a:chExt cx="4976593" cy="252048"/>
          </a:xfrm>
        </p:grpSpPr>
        <p:sp>
          <p:nvSpPr>
            <p:cNvPr name="Freeform 7" id="7"/>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8" id="8"/>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TextBox 9" id="9"/>
          <p:cNvSpPr txBox="true"/>
          <p:nvPr/>
        </p:nvSpPr>
        <p:spPr>
          <a:xfrm rot="0">
            <a:off x="4324959" y="3875082"/>
            <a:ext cx="9799429" cy="2816645"/>
          </a:xfrm>
          <a:prstGeom prst="rect">
            <a:avLst/>
          </a:prstGeom>
        </p:spPr>
        <p:txBody>
          <a:bodyPr anchor="t" rtlCol="false" tIns="0" lIns="0" bIns="0" rIns="0">
            <a:spAutoFit/>
          </a:bodyPr>
          <a:lstStyle/>
          <a:p>
            <a:pPr algn="ctr">
              <a:lnSpc>
                <a:spcPts val="4229"/>
              </a:lnSpc>
            </a:pPr>
            <a:r>
              <a:rPr lang="en-US" b="true" sz="4862">
                <a:solidFill>
                  <a:srgbClr val="FFFFFF"/>
                </a:solidFill>
                <a:latin typeface="Akzidenz-Grotesk Bold"/>
                <a:ea typeface="Akzidenz-Grotesk Bold"/>
                <a:cs typeface="Akzidenz-Grotesk Bold"/>
                <a:sym typeface="Akzidenz-Grotesk Bold"/>
              </a:rPr>
              <a:t>SULFUR SURFERS EXPLORING THE WONDERS OF OUR SOLAR SYSTEM AND ITS CELESTIAL BODIES </a:t>
            </a:r>
          </a:p>
          <a:p>
            <a:pPr algn="ctr">
              <a:lnSpc>
                <a:spcPts val="4229"/>
              </a:lnSpc>
            </a:pPr>
          </a:p>
        </p:txBody>
      </p:sp>
      <p:sp>
        <p:nvSpPr>
          <p:cNvPr name="TextBox 10" id="10"/>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11" id="11"/>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sp>
        <p:nvSpPr>
          <p:cNvPr name="Freeform 12" id="12"/>
          <p:cNvSpPr/>
          <p:nvPr/>
        </p:nvSpPr>
        <p:spPr>
          <a:xfrm flipH="false" flipV="false" rot="0">
            <a:off x="14795947" y="-296868"/>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13" id="13"/>
          <p:cNvGrpSpPr/>
          <p:nvPr/>
        </p:nvGrpSpPr>
        <p:grpSpPr>
          <a:xfrm rot="0">
            <a:off x="6728941" y="8741482"/>
            <a:ext cx="4830118" cy="780372"/>
            <a:chOff x="0" y="0"/>
            <a:chExt cx="1380341" cy="223013"/>
          </a:xfrm>
        </p:grpSpPr>
        <p:sp>
          <p:nvSpPr>
            <p:cNvPr name="Freeform 14" id="14"/>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5" id="15"/>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6" id="16"/>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6773432" y="8942389"/>
            <a:ext cx="3885352" cy="3097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www.planetarywikipedia.com</a:t>
            </a:r>
          </a:p>
        </p:txBody>
      </p:sp>
      <p:sp>
        <p:nvSpPr>
          <p:cNvPr name="AutoShape 18" id="18"/>
          <p:cNvSpPr/>
          <p:nvPr/>
        </p:nvSpPr>
        <p:spPr>
          <a:xfrm flipH="true">
            <a:off x="10658784" y="8741482"/>
            <a:ext cx="0" cy="780372"/>
          </a:xfrm>
          <a:prstGeom prst="line">
            <a:avLst/>
          </a:prstGeom>
          <a:ln cap="flat" w="9525">
            <a:solidFill>
              <a:srgbClr val="FFFFFF"/>
            </a:solidFill>
            <a:prstDash val="solid"/>
            <a:headEnd type="none" len="sm" w="sm"/>
            <a:tailEnd type="none" len="sm" w="sm"/>
          </a:ln>
        </p:spPr>
      </p:sp>
      <p:sp>
        <p:nvSpPr>
          <p:cNvPr name="TextBox 19" id="19"/>
          <p:cNvSpPr txBox="true"/>
          <p:nvPr/>
        </p:nvSpPr>
        <p:spPr>
          <a:xfrm rot="0">
            <a:off x="1594519" y="813076"/>
            <a:ext cx="2869313" cy="298196"/>
          </a:xfrm>
          <a:prstGeom prst="rect">
            <a:avLst/>
          </a:prstGeom>
        </p:spPr>
        <p:txBody>
          <a:bodyPr anchor="t" rtlCol="false" tIns="0" lIns="0" bIns="0" rIns="0">
            <a:spAutoFit/>
          </a:bodyPr>
          <a:lstStyle/>
          <a:p>
            <a:pPr algn="l">
              <a:lnSpc>
                <a:spcPts val="2464"/>
              </a:lnSpc>
              <a:spcBef>
                <a:spcPct val="0"/>
              </a:spcBef>
            </a:pPr>
            <a:r>
              <a:rPr lang="en-US" sz="1760">
                <a:solidFill>
                  <a:srgbClr val="FFFFFF"/>
                </a:solidFill>
                <a:latin typeface="Garet"/>
                <a:ea typeface="Garet"/>
                <a:cs typeface="Garet"/>
                <a:sym typeface="Garet"/>
              </a:rPr>
              <a:t>Sulfur surfers</a:t>
            </a:r>
          </a:p>
        </p:txBody>
      </p:sp>
      <p:sp>
        <p:nvSpPr>
          <p:cNvPr name="TextBox 20" id="20"/>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21" id="21"/>
          <p:cNvSpPr txBox="true"/>
          <p:nvPr/>
        </p:nvSpPr>
        <p:spPr>
          <a:xfrm rot="0">
            <a:off x="126906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22" id="22"/>
          <p:cNvSpPr txBox="true"/>
          <p:nvPr/>
        </p:nvSpPr>
        <p:spPr>
          <a:xfrm rot="0">
            <a:off x="3986626" y="7318716"/>
            <a:ext cx="10619548" cy="380831"/>
          </a:xfrm>
          <a:prstGeom prst="rect">
            <a:avLst/>
          </a:prstGeom>
        </p:spPr>
        <p:txBody>
          <a:bodyPr anchor="t" rtlCol="false" tIns="0" lIns="0" bIns="0" rIns="0">
            <a:spAutoFit/>
          </a:bodyPr>
          <a:lstStyle/>
          <a:p>
            <a:pPr algn="ctr">
              <a:lnSpc>
                <a:spcPts val="3160"/>
              </a:lnSpc>
              <a:spcBef>
                <a:spcPct val="0"/>
              </a:spcBef>
            </a:pPr>
            <a:r>
              <a:rPr lang="en-US" sz="2257" i="true">
                <a:solidFill>
                  <a:srgbClr val="FFFFFF"/>
                </a:solidFill>
                <a:latin typeface="Garet Italics"/>
                <a:ea typeface="Garet Italics"/>
                <a:cs typeface="Garet Italics"/>
                <a:sym typeface="Garet Italics"/>
              </a:rPr>
              <a:t>Exploring the wonders of our Solar System and its celestial bodies</a:t>
            </a:r>
          </a:p>
        </p:txBody>
      </p:sp>
      <p:sp>
        <p:nvSpPr>
          <p:cNvPr name="TextBox 23" id="23"/>
          <p:cNvSpPr txBox="true"/>
          <p:nvPr/>
        </p:nvSpPr>
        <p:spPr>
          <a:xfrm rot="0">
            <a:off x="790001" y="9083964"/>
            <a:ext cx="1303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01</a:t>
            </a:r>
          </a:p>
        </p:txBody>
      </p:sp>
      <p:sp>
        <p:nvSpPr>
          <p:cNvPr name="Freeform 24" id="24"/>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508512" y="2751132"/>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4" id="4"/>
          <p:cNvGrpSpPr/>
          <p:nvPr/>
        </p:nvGrpSpPr>
        <p:grpSpPr>
          <a:xfrm rot="0">
            <a:off x="-151351" y="550203"/>
            <a:ext cx="18895502" cy="956995"/>
            <a:chOff x="0" y="0"/>
            <a:chExt cx="4976593" cy="252048"/>
          </a:xfrm>
        </p:grpSpPr>
        <p:sp>
          <p:nvSpPr>
            <p:cNvPr name="Freeform 5" id="5"/>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6" id="6"/>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TextBox 7" id="7"/>
          <p:cNvSpPr txBox="true"/>
          <p:nvPr/>
        </p:nvSpPr>
        <p:spPr>
          <a:xfrm rot="0">
            <a:off x="2659445" y="4217982"/>
            <a:ext cx="13273910" cy="2100140"/>
          </a:xfrm>
          <a:prstGeom prst="rect">
            <a:avLst/>
          </a:prstGeom>
        </p:spPr>
        <p:txBody>
          <a:bodyPr anchor="t" rtlCol="false" tIns="0" lIns="0" bIns="0" rIns="0">
            <a:spAutoFit/>
          </a:bodyPr>
          <a:lstStyle/>
          <a:p>
            <a:pPr algn="ctr">
              <a:lnSpc>
                <a:spcPts val="13060"/>
              </a:lnSpc>
            </a:pPr>
            <a:r>
              <a:rPr lang="en-US" b="true" sz="15012">
                <a:solidFill>
                  <a:srgbClr val="FFFFFF"/>
                </a:solidFill>
                <a:latin typeface="Akzidenz-Grotesk Bold"/>
                <a:ea typeface="Akzidenz-Grotesk Bold"/>
                <a:cs typeface="Akzidenz-Grotesk Bold"/>
                <a:sym typeface="Akzidenz-Grotesk Bold"/>
              </a:rPr>
              <a:t>THANK YOU!</a:t>
            </a:r>
          </a:p>
        </p:txBody>
      </p:sp>
      <p:sp>
        <p:nvSpPr>
          <p:cNvPr name="TextBox 8" id="8"/>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9" id="9"/>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sp>
        <p:nvSpPr>
          <p:cNvPr name="Freeform 10" id="10"/>
          <p:cNvSpPr/>
          <p:nvPr/>
        </p:nvSpPr>
        <p:spPr>
          <a:xfrm flipH="false" flipV="false" rot="0">
            <a:off x="14795947" y="-296868"/>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11" id="11"/>
          <p:cNvGrpSpPr/>
          <p:nvPr/>
        </p:nvGrpSpPr>
        <p:grpSpPr>
          <a:xfrm rot="0">
            <a:off x="6728941" y="8741482"/>
            <a:ext cx="4830118" cy="780372"/>
            <a:chOff x="0" y="0"/>
            <a:chExt cx="1380341" cy="223013"/>
          </a:xfrm>
        </p:grpSpPr>
        <p:sp>
          <p:nvSpPr>
            <p:cNvPr name="Freeform 12" id="12"/>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3" id="13"/>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4" id="14"/>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5" id="15"/>
          <p:cNvSpPr/>
          <p:nvPr/>
        </p:nvSpPr>
        <p:spPr>
          <a:xfrm flipH="true">
            <a:off x="10658784" y="8741482"/>
            <a:ext cx="0" cy="780372"/>
          </a:xfrm>
          <a:prstGeom prst="line">
            <a:avLst/>
          </a:prstGeom>
          <a:ln cap="flat" w="9525">
            <a:solidFill>
              <a:srgbClr val="FFFFFF"/>
            </a:solidFill>
            <a:prstDash val="solid"/>
            <a:headEnd type="none" len="sm" w="sm"/>
            <a:tailEnd type="none" len="sm" w="sm"/>
          </a:ln>
        </p:spPr>
      </p:sp>
      <p:sp>
        <p:nvSpPr>
          <p:cNvPr name="Freeform 16" id="16"/>
          <p:cNvSpPr/>
          <p:nvPr/>
        </p:nvSpPr>
        <p:spPr>
          <a:xfrm flipH="false" flipV="false" rot="0">
            <a:off x="-1151044" y="3486150"/>
            <a:ext cx="4807794" cy="4114800"/>
          </a:xfrm>
          <a:custGeom>
            <a:avLst/>
            <a:gdLst/>
            <a:ahLst/>
            <a:cxnLst/>
            <a:rect r="r" b="b" t="t" l="l"/>
            <a:pathLst>
              <a:path h="4114800" w="4807794">
                <a:moveTo>
                  <a:pt x="0" y="0"/>
                </a:moveTo>
                <a:lnTo>
                  <a:pt x="4807793" y="0"/>
                </a:lnTo>
                <a:lnTo>
                  <a:pt x="480779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5466850">
            <a:off x="14855403" y="2906623"/>
            <a:ext cx="4807794" cy="4114800"/>
          </a:xfrm>
          <a:custGeom>
            <a:avLst/>
            <a:gdLst/>
            <a:ahLst/>
            <a:cxnLst/>
            <a:rect r="r" b="b" t="t" l="l"/>
            <a:pathLst>
              <a:path h="4114800" w="4807794">
                <a:moveTo>
                  <a:pt x="0" y="0"/>
                </a:moveTo>
                <a:lnTo>
                  <a:pt x="4807794" y="0"/>
                </a:lnTo>
                <a:lnTo>
                  <a:pt x="48077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7213427" y="952691"/>
            <a:ext cx="3635054" cy="3635054"/>
          </a:xfrm>
          <a:custGeom>
            <a:avLst/>
            <a:gdLst/>
            <a:ahLst/>
            <a:cxnLst/>
            <a:rect r="r" b="b" t="t" l="l"/>
            <a:pathLst>
              <a:path h="3635054" w="3635054">
                <a:moveTo>
                  <a:pt x="0" y="0"/>
                </a:moveTo>
                <a:lnTo>
                  <a:pt x="3635054" y="0"/>
                </a:lnTo>
                <a:lnTo>
                  <a:pt x="3635054" y="3635054"/>
                </a:lnTo>
                <a:lnTo>
                  <a:pt x="0" y="3635054"/>
                </a:lnTo>
                <a:lnTo>
                  <a:pt x="0" y="0"/>
                </a:lnTo>
                <a:close/>
              </a:path>
            </a:pathLst>
          </a:custGeom>
          <a:blipFill>
            <a:blip r:embed="rId8"/>
            <a:stretch>
              <a:fillRect l="0" t="0" r="0" b="0"/>
            </a:stretch>
          </a:blipFill>
        </p:spPr>
      </p:sp>
      <p:sp>
        <p:nvSpPr>
          <p:cNvPr name="Freeform 19" id="19"/>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9"/>
            <a:stretch>
              <a:fillRect l="0" t="0" r="0" b="0"/>
            </a:stretch>
          </a:blipFill>
        </p:spPr>
      </p:sp>
      <p:sp>
        <p:nvSpPr>
          <p:cNvPr name="TextBox 20" id="20"/>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21" id="21"/>
          <p:cNvSpPr txBox="true"/>
          <p:nvPr/>
        </p:nvSpPr>
        <p:spPr>
          <a:xfrm rot="0">
            <a:off x="126906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22" id="22"/>
          <p:cNvSpPr txBox="true"/>
          <p:nvPr/>
        </p:nvSpPr>
        <p:spPr>
          <a:xfrm rot="0">
            <a:off x="5288796" y="6456451"/>
            <a:ext cx="7570228" cy="780863"/>
          </a:xfrm>
          <a:prstGeom prst="rect">
            <a:avLst/>
          </a:prstGeom>
        </p:spPr>
        <p:txBody>
          <a:bodyPr anchor="t" rtlCol="false" tIns="0" lIns="0" bIns="0" rIns="0">
            <a:spAutoFit/>
          </a:bodyPr>
          <a:lstStyle/>
          <a:p>
            <a:pPr algn="ctr">
              <a:lnSpc>
                <a:spcPts val="3160"/>
              </a:lnSpc>
              <a:spcBef>
                <a:spcPct val="0"/>
              </a:spcBef>
            </a:pPr>
            <a:r>
              <a:rPr lang="en-US" sz="2257">
                <a:solidFill>
                  <a:srgbClr val="FFFFFF"/>
                </a:solidFill>
                <a:latin typeface="Garet"/>
                <a:ea typeface="Garet"/>
                <a:cs typeface="Garet"/>
                <a:sym typeface="Garet"/>
              </a:rPr>
              <a:t>Thank you for joining this journey through the Solar System. Keep looking up and exploring the stars! </a:t>
            </a:r>
          </a:p>
        </p:txBody>
      </p:sp>
      <p:sp>
        <p:nvSpPr>
          <p:cNvPr name="TextBox 23" id="23"/>
          <p:cNvSpPr txBox="true"/>
          <p:nvPr/>
        </p:nvSpPr>
        <p:spPr>
          <a:xfrm rot="0">
            <a:off x="790001" y="9083964"/>
            <a:ext cx="1303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10</a:t>
            </a:r>
          </a:p>
        </p:txBody>
      </p:sp>
      <p:sp>
        <p:nvSpPr>
          <p:cNvPr name="TextBox 24" id="24"/>
          <p:cNvSpPr txBox="true"/>
          <p:nvPr/>
        </p:nvSpPr>
        <p:spPr>
          <a:xfrm rot="0">
            <a:off x="1594519" y="813076"/>
            <a:ext cx="22943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Sulfur surfers</a:t>
            </a:r>
          </a:p>
        </p:txBody>
      </p:sp>
      <p:sp>
        <p:nvSpPr>
          <p:cNvPr name="TextBox 25" id="25"/>
          <p:cNvSpPr txBox="true"/>
          <p:nvPr/>
        </p:nvSpPr>
        <p:spPr>
          <a:xfrm rot="0">
            <a:off x="6773432" y="8942389"/>
            <a:ext cx="3885352" cy="3097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www.planetarywikipedia.com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751967" y="0"/>
            <a:ext cx="4207771" cy="4207771"/>
          </a:xfrm>
          <a:custGeom>
            <a:avLst/>
            <a:gdLst/>
            <a:ahLst/>
            <a:cxnLst/>
            <a:rect r="r" b="b" t="t" l="l"/>
            <a:pathLst>
              <a:path h="4207771" w="4207771">
                <a:moveTo>
                  <a:pt x="0" y="0"/>
                </a:moveTo>
                <a:lnTo>
                  <a:pt x="4207772" y="0"/>
                </a:lnTo>
                <a:lnTo>
                  <a:pt x="4207772" y="4207771"/>
                </a:lnTo>
                <a:lnTo>
                  <a:pt x="0" y="4207771"/>
                </a:lnTo>
                <a:lnTo>
                  <a:pt x="0" y="0"/>
                </a:lnTo>
                <a:close/>
              </a:path>
            </a:pathLst>
          </a:custGeom>
          <a:blipFill>
            <a:blip r:embed="rId2"/>
            <a:stretch>
              <a:fillRect l="0" t="0" r="0" b="0"/>
            </a:stretch>
          </a:blipFill>
        </p:spPr>
      </p:sp>
      <p:sp>
        <p:nvSpPr>
          <p:cNvPr name="TextBox 3" id="3"/>
          <p:cNvSpPr txBox="true"/>
          <p:nvPr/>
        </p:nvSpPr>
        <p:spPr>
          <a:xfrm rot="0">
            <a:off x="1548959" y="3831698"/>
            <a:ext cx="16085252" cy="4427220"/>
          </a:xfrm>
          <a:prstGeom prst="rect">
            <a:avLst/>
          </a:prstGeom>
        </p:spPr>
        <p:txBody>
          <a:bodyPr anchor="t" rtlCol="false" tIns="0" lIns="0" bIns="0" rIns="0">
            <a:spAutoFit/>
          </a:bodyPr>
          <a:lstStyle/>
          <a:p>
            <a:pPr algn="ctr">
              <a:lnSpc>
                <a:spcPts val="5880"/>
              </a:lnSpc>
            </a:pPr>
            <a:r>
              <a:rPr lang="en-US" b="true" sz="4200">
                <a:solidFill>
                  <a:srgbClr val="FFFFFF"/>
                </a:solidFill>
                <a:latin typeface="Canva Sans Bold"/>
                <a:ea typeface="Canva Sans Bold"/>
                <a:cs typeface="Canva Sans Bold"/>
                <a:sym typeface="Canva Sans Bold"/>
              </a:rPr>
              <a:t>Himanshu :- himail.work8787@gmail.com</a:t>
            </a:r>
          </a:p>
          <a:p>
            <a:pPr algn="ctr">
              <a:lnSpc>
                <a:spcPts val="5880"/>
              </a:lnSpc>
            </a:pPr>
            <a:r>
              <a:rPr lang="en-US" b="true" sz="4200">
                <a:solidFill>
                  <a:srgbClr val="FFFFFF"/>
                </a:solidFill>
                <a:latin typeface="Canva Sans Bold"/>
                <a:ea typeface="Canva Sans Bold"/>
                <a:cs typeface="Canva Sans Bold"/>
                <a:sym typeface="Canva Sans Bold"/>
              </a:rPr>
              <a:t>Divyanshu Singh :- div892025@gmail.com</a:t>
            </a:r>
          </a:p>
          <a:p>
            <a:pPr algn="ctr">
              <a:lnSpc>
                <a:spcPts val="5880"/>
              </a:lnSpc>
            </a:pPr>
            <a:r>
              <a:rPr lang="en-US" b="true" sz="4200">
                <a:solidFill>
                  <a:srgbClr val="FFFFFF"/>
                </a:solidFill>
                <a:latin typeface="Canva Sans Bold"/>
                <a:ea typeface="Canva Sans Bold"/>
                <a:cs typeface="Canva Sans Bold"/>
                <a:sym typeface="Canva Sans Bold"/>
              </a:rPr>
              <a:t>Samvat Dixit :- samvatdixit02@gmail.com</a:t>
            </a:r>
          </a:p>
          <a:p>
            <a:pPr algn="ctr">
              <a:lnSpc>
                <a:spcPts val="5880"/>
              </a:lnSpc>
            </a:pPr>
            <a:r>
              <a:rPr lang="en-US" b="true" sz="4200">
                <a:solidFill>
                  <a:srgbClr val="FFFFFF"/>
                </a:solidFill>
                <a:latin typeface="Canva Sans Bold"/>
                <a:ea typeface="Canva Sans Bold"/>
                <a:cs typeface="Canva Sans Bold"/>
                <a:sym typeface="Canva Sans Bold"/>
              </a:rPr>
              <a:t>Rahul Tanwar :- tanwarrahul889@gmail.com</a:t>
            </a:r>
          </a:p>
          <a:p>
            <a:pPr algn="ctr">
              <a:lnSpc>
                <a:spcPts val="5880"/>
              </a:lnSpc>
            </a:pPr>
            <a:r>
              <a:rPr lang="en-US" b="true" sz="4200">
                <a:solidFill>
                  <a:srgbClr val="FFFFFF"/>
                </a:solidFill>
                <a:latin typeface="Canva Sans Bold"/>
                <a:ea typeface="Canva Sans Bold"/>
                <a:cs typeface="Canva Sans Bold"/>
                <a:sym typeface="Canva Sans Bold"/>
              </a:rPr>
              <a:t>Manas Shandilya :-manas.shandilya.2006@gmail.com</a:t>
            </a:r>
          </a:p>
          <a:p>
            <a:pPr algn="ctr">
              <a:lnSpc>
                <a:spcPts val="5880"/>
              </a:lnSpc>
            </a:pPr>
            <a:r>
              <a:rPr lang="en-US" b="true" sz="4200">
                <a:solidFill>
                  <a:srgbClr val="FFFFFF"/>
                </a:solidFill>
                <a:latin typeface="Canva Sans Bold"/>
                <a:ea typeface="Canva Sans Bold"/>
                <a:cs typeface="Canva Sans Bold"/>
                <a:sym typeface="Canva Sans Bold"/>
              </a:rPr>
              <a:t>Durgesh Rajpurohit :- durgeshrajpurohit685@gmail.com</a:t>
            </a:r>
          </a:p>
        </p:txBody>
      </p:sp>
      <p:sp>
        <p:nvSpPr>
          <p:cNvPr name="TextBox 4" id="4"/>
          <p:cNvSpPr txBox="true"/>
          <p:nvPr/>
        </p:nvSpPr>
        <p:spPr>
          <a:xfrm rot="0">
            <a:off x="3339043" y="1176257"/>
            <a:ext cx="4084082" cy="1708151"/>
          </a:xfrm>
          <a:prstGeom prst="rect">
            <a:avLst/>
          </a:prstGeom>
        </p:spPr>
        <p:txBody>
          <a:bodyPr anchor="t" rtlCol="false" tIns="0" lIns="0" bIns="0" rIns="0">
            <a:spAutoFit/>
          </a:bodyPr>
          <a:lstStyle/>
          <a:p>
            <a:pPr algn="ctr">
              <a:lnSpc>
                <a:spcPts val="13999"/>
              </a:lnSpc>
            </a:pPr>
            <a:r>
              <a:rPr lang="en-US" sz="9999" b="true">
                <a:solidFill>
                  <a:srgbClr val="FF751F"/>
                </a:solidFill>
                <a:latin typeface="Canva Sans Bold"/>
                <a:ea typeface="Canva Sans Bold"/>
                <a:cs typeface="Canva Sans Bold"/>
                <a:sym typeface="Canva Sans Bold"/>
              </a:rPr>
              <a:t>Sulfur </a:t>
            </a:r>
          </a:p>
        </p:txBody>
      </p:sp>
      <p:sp>
        <p:nvSpPr>
          <p:cNvPr name="TextBox 5" id="5"/>
          <p:cNvSpPr txBox="true"/>
          <p:nvPr/>
        </p:nvSpPr>
        <p:spPr>
          <a:xfrm rot="0">
            <a:off x="10488250" y="1176257"/>
            <a:ext cx="4711809" cy="1708151"/>
          </a:xfrm>
          <a:prstGeom prst="rect">
            <a:avLst/>
          </a:prstGeom>
        </p:spPr>
        <p:txBody>
          <a:bodyPr anchor="t" rtlCol="false" tIns="0" lIns="0" bIns="0" rIns="0">
            <a:spAutoFit/>
          </a:bodyPr>
          <a:lstStyle/>
          <a:p>
            <a:pPr algn="ctr">
              <a:lnSpc>
                <a:spcPts val="13999"/>
              </a:lnSpc>
            </a:pPr>
            <a:r>
              <a:rPr lang="en-US" sz="9999" b="true">
                <a:solidFill>
                  <a:srgbClr val="FF751F"/>
                </a:solidFill>
                <a:latin typeface="Canva Sans Bold"/>
                <a:ea typeface="Canva Sans Bold"/>
                <a:cs typeface="Canva Sans Bold"/>
                <a:sym typeface="Canva Sans Bold"/>
              </a:rPr>
              <a:t>Surfers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444" r="0" b="-6444"/>
            </a:stretch>
          </a:blipFill>
        </p:spPr>
      </p:sp>
      <p:sp>
        <p:nvSpPr>
          <p:cNvPr name="Freeform 3" id="3"/>
          <p:cNvSpPr/>
          <p:nvPr/>
        </p:nvSpPr>
        <p:spPr>
          <a:xfrm flipH="false" flipV="false" rot="0">
            <a:off x="-2508512" y="2751132"/>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4">
              <a:alphaModFix amt="25000"/>
            </a:blip>
            <a:stretch>
              <a:fillRect l="0" t="0" r="0" b="0"/>
            </a:stretch>
          </a:blipFill>
        </p:spPr>
      </p:sp>
      <p:grpSp>
        <p:nvGrpSpPr>
          <p:cNvPr name="Group 4" id="4"/>
          <p:cNvGrpSpPr/>
          <p:nvPr/>
        </p:nvGrpSpPr>
        <p:grpSpPr>
          <a:xfrm rot="0">
            <a:off x="-151351" y="550203"/>
            <a:ext cx="18895502" cy="956995"/>
            <a:chOff x="0" y="0"/>
            <a:chExt cx="4976593" cy="252048"/>
          </a:xfrm>
        </p:grpSpPr>
        <p:sp>
          <p:nvSpPr>
            <p:cNvPr name="Freeform 5" id="5"/>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6" id="6"/>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TextBox 7" id="7"/>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8" id="8"/>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sp>
        <p:nvSpPr>
          <p:cNvPr name="Freeform 9" id="9"/>
          <p:cNvSpPr/>
          <p:nvPr/>
        </p:nvSpPr>
        <p:spPr>
          <a:xfrm flipH="false" flipV="false" rot="0">
            <a:off x="10877490" y="1644075"/>
            <a:ext cx="5314184" cy="7097407"/>
          </a:xfrm>
          <a:custGeom>
            <a:avLst/>
            <a:gdLst/>
            <a:ahLst/>
            <a:cxnLst/>
            <a:rect r="r" b="b" t="t" l="l"/>
            <a:pathLst>
              <a:path h="7097407" w="5314184">
                <a:moveTo>
                  <a:pt x="0" y="0"/>
                </a:moveTo>
                <a:lnTo>
                  <a:pt x="5314184" y="0"/>
                </a:lnTo>
                <a:lnTo>
                  <a:pt x="5314184" y="7097407"/>
                </a:lnTo>
                <a:lnTo>
                  <a:pt x="0" y="7097407"/>
                </a:lnTo>
                <a:lnTo>
                  <a:pt x="0" y="0"/>
                </a:lnTo>
                <a:close/>
              </a:path>
            </a:pathLst>
          </a:custGeom>
          <a:blipFill>
            <a:blip r:embed="rId4">
              <a:alphaModFix amt="25000"/>
            </a:blip>
            <a:stretch>
              <a:fillRect l="0" t="0" r="0" b="0"/>
            </a:stretch>
          </a:blipFill>
        </p:spPr>
      </p:sp>
      <p:grpSp>
        <p:nvGrpSpPr>
          <p:cNvPr name="Group 10" id="10"/>
          <p:cNvGrpSpPr/>
          <p:nvPr/>
        </p:nvGrpSpPr>
        <p:grpSpPr>
          <a:xfrm rot="0">
            <a:off x="6728941" y="8741482"/>
            <a:ext cx="4830118" cy="780372"/>
            <a:chOff x="0" y="0"/>
            <a:chExt cx="1380341" cy="223013"/>
          </a:xfrm>
        </p:grpSpPr>
        <p:sp>
          <p:nvSpPr>
            <p:cNvPr name="Freeform 11" id="11"/>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2" id="12"/>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3" id="13"/>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6794082" y="8950466"/>
            <a:ext cx="3907573" cy="324304"/>
          </a:xfrm>
          <a:prstGeom prst="rect">
            <a:avLst/>
          </a:prstGeom>
        </p:spPr>
        <p:txBody>
          <a:bodyPr anchor="t" rtlCol="false" tIns="0" lIns="0" bIns="0" rIns="0">
            <a:spAutoFit/>
          </a:bodyPr>
          <a:lstStyle/>
          <a:p>
            <a:pPr algn="l">
              <a:lnSpc>
                <a:spcPts val="2706"/>
              </a:lnSpc>
              <a:spcBef>
                <a:spcPct val="0"/>
              </a:spcBef>
            </a:pPr>
            <a:r>
              <a:rPr lang="en-US" sz="1933">
                <a:solidFill>
                  <a:srgbClr val="FFFFFF"/>
                </a:solidFill>
                <a:latin typeface="Garet"/>
                <a:ea typeface="Garet"/>
                <a:cs typeface="Garet"/>
                <a:sym typeface="Garet"/>
              </a:rPr>
              <a:t>www.planetarywikipedia.com</a:t>
            </a:r>
          </a:p>
        </p:txBody>
      </p:sp>
      <p:sp>
        <p:nvSpPr>
          <p:cNvPr name="AutoShape 15" id="15"/>
          <p:cNvSpPr/>
          <p:nvPr/>
        </p:nvSpPr>
        <p:spPr>
          <a:xfrm flipH="true">
            <a:off x="10658784" y="8741482"/>
            <a:ext cx="0" cy="780372"/>
          </a:xfrm>
          <a:prstGeom prst="line">
            <a:avLst/>
          </a:prstGeom>
          <a:ln cap="flat" w="9525">
            <a:solidFill>
              <a:srgbClr val="FFFFFF"/>
            </a:solidFill>
            <a:prstDash val="solid"/>
            <a:headEnd type="none" len="sm" w="sm"/>
            <a:tailEnd type="none" len="sm" w="sm"/>
          </a:ln>
        </p:spPr>
      </p:sp>
      <p:sp>
        <p:nvSpPr>
          <p:cNvPr name="Freeform 16" id="16"/>
          <p:cNvSpPr/>
          <p:nvPr/>
        </p:nvSpPr>
        <p:spPr>
          <a:xfrm flipH="false" flipV="false" rot="0">
            <a:off x="-2148717" y="2421520"/>
            <a:ext cx="5442322" cy="5511213"/>
          </a:xfrm>
          <a:custGeom>
            <a:avLst/>
            <a:gdLst/>
            <a:ahLst/>
            <a:cxnLst/>
            <a:rect r="r" b="b" t="t" l="l"/>
            <a:pathLst>
              <a:path h="5511213" w="5442322">
                <a:moveTo>
                  <a:pt x="0" y="0"/>
                </a:moveTo>
                <a:lnTo>
                  <a:pt x="5442323" y="0"/>
                </a:lnTo>
                <a:lnTo>
                  <a:pt x="5442323" y="5511212"/>
                </a:lnTo>
                <a:lnTo>
                  <a:pt x="0" y="5511212"/>
                </a:lnTo>
                <a:lnTo>
                  <a:pt x="0" y="0"/>
                </a:lnTo>
                <a:close/>
              </a:path>
            </a:pathLst>
          </a:custGeom>
          <a:blipFill>
            <a:blip r:embed="rId7"/>
            <a:stretch>
              <a:fillRect l="0" t="0" r="0" b="0"/>
            </a:stretch>
          </a:blipFill>
        </p:spPr>
      </p:sp>
      <p:sp>
        <p:nvSpPr>
          <p:cNvPr name="TextBox 17" id="17"/>
          <p:cNvSpPr txBox="true"/>
          <p:nvPr/>
        </p:nvSpPr>
        <p:spPr>
          <a:xfrm rot="0">
            <a:off x="3888916" y="5249929"/>
            <a:ext cx="4814716" cy="1795092"/>
          </a:xfrm>
          <a:prstGeom prst="rect">
            <a:avLst/>
          </a:prstGeom>
        </p:spPr>
        <p:txBody>
          <a:bodyPr anchor="t" rtlCol="false" tIns="0" lIns="0" bIns="0" rIns="0">
            <a:spAutoFit/>
          </a:bodyPr>
          <a:lstStyle/>
          <a:p>
            <a:pPr algn="l">
              <a:lnSpc>
                <a:spcPts val="4346"/>
              </a:lnSpc>
            </a:pPr>
            <a:r>
              <a:rPr lang="en-US" sz="4996" b="true">
                <a:solidFill>
                  <a:srgbClr val="FFFFFF"/>
                </a:solidFill>
                <a:latin typeface="Akzidenz-Grotesk Bold"/>
                <a:ea typeface="Akzidenz-Grotesk Bold"/>
                <a:cs typeface="Akzidenz-Grotesk Bold"/>
                <a:sym typeface="Akzidenz-Grotesk Bold"/>
              </a:rPr>
              <a:t>About This Presentation </a:t>
            </a:r>
          </a:p>
          <a:p>
            <a:pPr algn="l">
              <a:lnSpc>
                <a:spcPts val="4346"/>
              </a:lnSpc>
            </a:pPr>
          </a:p>
        </p:txBody>
      </p:sp>
      <p:sp>
        <p:nvSpPr>
          <p:cNvPr name="TextBox 18" id="18"/>
          <p:cNvSpPr txBox="true"/>
          <p:nvPr/>
        </p:nvSpPr>
        <p:spPr>
          <a:xfrm rot="0">
            <a:off x="1594519" y="813076"/>
            <a:ext cx="22943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Sulfur surfers</a:t>
            </a:r>
          </a:p>
        </p:txBody>
      </p:sp>
      <p:sp>
        <p:nvSpPr>
          <p:cNvPr name="TextBox 19" id="19"/>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20" id="20"/>
          <p:cNvSpPr txBox="true"/>
          <p:nvPr/>
        </p:nvSpPr>
        <p:spPr>
          <a:xfrm rot="0">
            <a:off x="12690660" y="784501"/>
            <a:ext cx="9227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21" id="21"/>
          <p:cNvSpPr txBox="true"/>
          <p:nvPr/>
        </p:nvSpPr>
        <p:spPr>
          <a:xfrm rot="0">
            <a:off x="790001" y="9083964"/>
            <a:ext cx="1303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02</a:t>
            </a:r>
          </a:p>
        </p:txBody>
      </p:sp>
      <p:sp>
        <p:nvSpPr>
          <p:cNvPr name="TextBox 22" id="22"/>
          <p:cNvSpPr txBox="true"/>
          <p:nvPr/>
        </p:nvSpPr>
        <p:spPr>
          <a:xfrm rot="0">
            <a:off x="11117392" y="2956898"/>
            <a:ext cx="5700241" cy="4719411"/>
          </a:xfrm>
          <a:prstGeom prst="rect">
            <a:avLst/>
          </a:prstGeom>
        </p:spPr>
        <p:txBody>
          <a:bodyPr anchor="t" rtlCol="false" tIns="0" lIns="0" bIns="0" rIns="0">
            <a:spAutoFit/>
          </a:bodyPr>
          <a:lstStyle/>
          <a:p>
            <a:pPr algn="l">
              <a:lnSpc>
                <a:spcPts val="3443"/>
              </a:lnSpc>
            </a:pPr>
            <a:r>
              <a:rPr lang="en-US" sz="2459" b="true">
                <a:solidFill>
                  <a:srgbClr val="FFFFFF"/>
                </a:solidFill>
                <a:latin typeface="Arimo Bold"/>
                <a:ea typeface="Arimo Bold"/>
                <a:cs typeface="Arimo Bold"/>
                <a:sym typeface="Arimo Bold"/>
              </a:rPr>
              <a:t>This pres</a:t>
            </a:r>
            <a:r>
              <a:rPr lang="en-US" b="true" sz="2459">
                <a:solidFill>
                  <a:srgbClr val="FFFFFF"/>
                </a:solidFill>
                <a:latin typeface="Arimo Bold"/>
                <a:ea typeface="Arimo Bold"/>
                <a:cs typeface="Arimo Bold"/>
                <a:sym typeface="Arimo Bold"/>
              </a:rPr>
              <a:t>entation will take you on a brief tour of our cosmic neighborhood. We'll journey from our central star, the Sun, to the rocky inner planets and the gas giants of the outer solar system. Prepare to explore fascinating moons, mysterious asteroid belts, and the unique characteristics of each celestial body. </a:t>
            </a:r>
          </a:p>
          <a:p>
            <a:pPr algn="l">
              <a:lnSpc>
                <a:spcPts val="3443"/>
              </a:lnSpc>
            </a:pPr>
            <a:r>
              <a:rPr lang="en-US" b="true" sz="2459">
                <a:solidFill>
                  <a:srgbClr val="FFFFFF"/>
                </a:solidFill>
                <a:latin typeface="Arimo Bold"/>
                <a:ea typeface="Arimo Bold"/>
                <a:cs typeface="Arimo Bold"/>
                <a:sym typeface="Arimo Bold"/>
              </a:rPr>
              <a:t> </a:t>
            </a:r>
          </a:p>
        </p:txBody>
      </p:sp>
      <p:sp>
        <p:nvSpPr>
          <p:cNvPr name="Freeform 23" id="23"/>
          <p:cNvSpPr/>
          <p:nvPr/>
        </p:nvSpPr>
        <p:spPr>
          <a:xfrm flipH="false" flipV="false" rot="0">
            <a:off x="11029890" y="1796475"/>
            <a:ext cx="5314184" cy="7097407"/>
          </a:xfrm>
          <a:custGeom>
            <a:avLst/>
            <a:gdLst/>
            <a:ahLst/>
            <a:cxnLst/>
            <a:rect r="r" b="b" t="t" l="l"/>
            <a:pathLst>
              <a:path h="7097407" w="5314184">
                <a:moveTo>
                  <a:pt x="0" y="0"/>
                </a:moveTo>
                <a:lnTo>
                  <a:pt x="5314184" y="0"/>
                </a:lnTo>
                <a:lnTo>
                  <a:pt x="5314184" y="7097407"/>
                </a:lnTo>
                <a:lnTo>
                  <a:pt x="0" y="7097407"/>
                </a:lnTo>
                <a:lnTo>
                  <a:pt x="0" y="0"/>
                </a:lnTo>
                <a:close/>
              </a:path>
            </a:pathLst>
          </a:custGeom>
          <a:blipFill>
            <a:blip r:embed="rId4">
              <a:alphaModFix amt="25000"/>
            </a:blip>
            <a:stretch>
              <a:fillRect l="0" t="0" r="0" b="0"/>
            </a:stretch>
          </a:blipFill>
        </p:spPr>
      </p:sp>
      <p:sp>
        <p:nvSpPr>
          <p:cNvPr name="Freeform 24" id="24"/>
          <p:cNvSpPr/>
          <p:nvPr/>
        </p:nvSpPr>
        <p:spPr>
          <a:xfrm flipH="false" flipV="false" rot="0">
            <a:off x="11182290" y="1948875"/>
            <a:ext cx="5314184" cy="7097407"/>
          </a:xfrm>
          <a:custGeom>
            <a:avLst/>
            <a:gdLst/>
            <a:ahLst/>
            <a:cxnLst/>
            <a:rect r="r" b="b" t="t" l="l"/>
            <a:pathLst>
              <a:path h="7097407" w="5314184">
                <a:moveTo>
                  <a:pt x="0" y="0"/>
                </a:moveTo>
                <a:lnTo>
                  <a:pt x="5314184" y="0"/>
                </a:lnTo>
                <a:lnTo>
                  <a:pt x="5314184" y="7097407"/>
                </a:lnTo>
                <a:lnTo>
                  <a:pt x="0" y="7097407"/>
                </a:lnTo>
                <a:lnTo>
                  <a:pt x="0" y="0"/>
                </a:lnTo>
                <a:close/>
              </a:path>
            </a:pathLst>
          </a:custGeom>
          <a:blipFill>
            <a:blip r:embed="rId4">
              <a:alphaModFix amt="25000"/>
            </a:blip>
            <a:stretch>
              <a:fillRect l="0" t="0" r="0" b="0"/>
            </a:stretch>
          </a:blipFill>
        </p:spPr>
      </p:sp>
      <p:sp>
        <p:nvSpPr>
          <p:cNvPr name="Freeform 25" id="25"/>
          <p:cNvSpPr/>
          <p:nvPr/>
        </p:nvSpPr>
        <p:spPr>
          <a:xfrm flipH="false" flipV="false" rot="0">
            <a:off x="11666158" y="2251613"/>
            <a:ext cx="4830316" cy="6451173"/>
          </a:xfrm>
          <a:custGeom>
            <a:avLst/>
            <a:gdLst/>
            <a:ahLst/>
            <a:cxnLst/>
            <a:rect r="r" b="b" t="t" l="l"/>
            <a:pathLst>
              <a:path h="6451173" w="4830316">
                <a:moveTo>
                  <a:pt x="0" y="0"/>
                </a:moveTo>
                <a:lnTo>
                  <a:pt x="4830316" y="0"/>
                </a:lnTo>
                <a:lnTo>
                  <a:pt x="4830316" y="6451172"/>
                </a:lnTo>
                <a:lnTo>
                  <a:pt x="0" y="6451172"/>
                </a:lnTo>
                <a:lnTo>
                  <a:pt x="0" y="0"/>
                </a:lnTo>
                <a:close/>
              </a:path>
            </a:pathLst>
          </a:custGeom>
          <a:blipFill>
            <a:blip r:embed="rId4">
              <a:alphaModFix amt="25000"/>
            </a:blip>
            <a:stretch>
              <a:fillRect l="0" t="0" r="0" b="0"/>
            </a:stretch>
          </a:blipFill>
        </p:spPr>
      </p:sp>
      <p:sp>
        <p:nvSpPr>
          <p:cNvPr name="Freeform 26" id="26"/>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6444"/>
            </a:stretch>
          </a:blipFill>
        </p:spPr>
      </p:sp>
      <p:sp>
        <p:nvSpPr>
          <p:cNvPr name="Freeform 3" id="3"/>
          <p:cNvSpPr/>
          <p:nvPr/>
        </p:nvSpPr>
        <p:spPr>
          <a:xfrm flipH="false" flipV="false" rot="0">
            <a:off x="-2593826" y="1158790"/>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4" id="4"/>
          <p:cNvGrpSpPr/>
          <p:nvPr/>
        </p:nvGrpSpPr>
        <p:grpSpPr>
          <a:xfrm rot="0">
            <a:off x="-151351" y="550203"/>
            <a:ext cx="18895502" cy="956995"/>
            <a:chOff x="0" y="0"/>
            <a:chExt cx="4976593" cy="252048"/>
          </a:xfrm>
        </p:grpSpPr>
        <p:sp>
          <p:nvSpPr>
            <p:cNvPr name="Freeform 5" id="5"/>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6" id="6"/>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TextBox 7" id="7"/>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8" id="8"/>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sp>
        <p:nvSpPr>
          <p:cNvPr name="Freeform 9" id="9"/>
          <p:cNvSpPr/>
          <p:nvPr/>
        </p:nvSpPr>
        <p:spPr>
          <a:xfrm flipH="false" flipV="false" rot="0">
            <a:off x="14432607" y="-938819"/>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10" id="10"/>
          <p:cNvGrpSpPr/>
          <p:nvPr/>
        </p:nvGrpSpPr>
        <p:grpSpPr>
          <a:xfrm rot="0">
            <a:off x="6728941" y="8741482"/>
            <a:ext cx="4830118" cy="780372"/>
            <a:chOff x="0" y="0"/>
            <a:chExt cx="1380341" cy="223013"/>
          </a:xfrm>
        </p:grpSpPr>
        <p:sp>
          <p:nvSpPr>
            <p:cNvPr name="Freeform 11" id="11"/>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2" id="12"/>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3" id="13"/>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4" id="14"/>
          <p:cNvSpPr/>
          <p:nvPr/>
        </p:nvSpPr>
        <p:spPr>
          <a:xfrm flipH="true">
            <a:off x="10658784" y="8741482"/>
            <a:ext cx="0" cy="780372"/>
          </a:xfrm>
          <a:prstGeom prst="line">
            <a:avLst/>
          </a:prstGeom>
          <a:ln cap="flat" w="9525">
            <a:solidFill>
              <a:srgbClr val="FFFFFF"/>
            </a:solidFill>
            <a:prstDash val="solid"/>
            <a:headEnd type="none" len="sm" w="sm"/>
            <a:tailEnd type="none" len="sm" w="sm"/>
          </a:ln>
        </p:spPr>
      </p:sp>
      <p:grpSp>
        <p:nvGrpSpPr>
          <p:cNvPr name="Group 15" id="15"/>
          <p:cNvGrpSpPr>
            <a:grpSpLocks noChangeAspect="true"/>
          </p:cNvGrpSpPr>
          <p:nvPr/>
        </p:nvGrpSpPr>
        <p:grpSpPr>
          <a:xfrm rot="0">
            <a:off x="1251400" y="3472815"/>
            <a:ext cx="4233219" cy="4233219"/>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0" r="223" b="0"/>
              </a:stretch>
            </a:blipFill>
          </p:spPr>
        </p:sp>
      </p:grpSp>
      <p:grpSp>
        <p:nvGrpSpPr>
          <p:cNvPr name="Group 19" id="19"/>
          <p:cNvGrpSpPr>
            <a:grpSpLocks noChangeAspect="true"/>
          </p:cNvGrpSpPr>
          <p:nvPr/>
        </p:nvGrpSpPr>
        <p:grpSpPr>
          <a:xfrm rot="0">
            <a:off x="12679337" y="3339465"/>
            <a:ext cx="4233219" cy="4233219"/>
            <a:chOff x="0" y="0"/>
            <a:chExt cx="14840029" cy="14840029"/>
          </a:xfrm>
        </p:grpSpPr>
        <p:sp>
          <p:nvSpPr>
            <p:cNvPr name="Freeform 20" id="2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21" id="2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2" id="2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t="0" r="223" b="0"/>
              </a:stretch>
            </a:blipFill>
          </p:spPr>
        </p:sp>
      </p:grpSp>
      <p:sp>
        <p:nvSpPr>
          <p:cNvPr name="TextBox 23" id="23"/>
          <p:cNvSpPr txBox="true"/>
          <p:nvPr/>
        </p:nvSpPr>
        <p:spPr>
          <a:xfrm rot="0">
            <a:off x="5587387" y="2638805"/>
            <a:ext cx="6540170" cy="1179127"/>
          </a:xfrm>
          <a:prstGeom prst="rect">
            <a:avLst/>
          </a:prstGeom>
        </p:spPr>
        <p:txBody>
          <a:bodyPr anchor="t" rtlCol="false" tIns="0" lIns="0" bIns="0" rIns="0">
            <a:spAutoFit/>
          </a:bodyPr>
          <a:lstStyle/>
          <a:p>
            <a:pPr algn="ctr">
              <a:lnSpc>
                <a:spcPts val="7348"/>
              </a:lnSpc>
            </a:pPr>
            <a:r>
              <a:rPr lang="en-US" b="true" sz="8446">
                <a:solidFill>
                  <a:srgbClr val="FFFFFF"/>
                </a:solidFill>
                <a:latin typeface="Akzidenz-Grotesk Bold"/>
                <a:ea typeface="Akzidenz-Grotesk Bold"/>
                <a:cs typeface="Akzidenz-Grotesk Bold"/>
                <a:sym typeface="Akzidenz-Grotesk Bold"/>
              </a:rPr>
              <a:t>Sun Facts</a:t>
            </a:r>
          </a:p>
        </p:txBody>
      </p:sp>
      <p:sp>
        <p:nvSpPr>
          <p:cNvPr name="TextBox 24" id="24"/>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25" id="25"/>
          <p:cNvSpPr txBox="true"/>
          <p:nvPr/>
        </p:nvSpPr>
        <p:spPr>
          <a:xfrm rot="0">
            <a:off x="126906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26" id="26"/>
          <p:cNvSpPr txBox="true"/>
          <p:nvPr/>
        </p:nvSpPr>
        <p:spPr>
          <a:xfrm rot="0">
            <a:off x="790001" y="9083964"/>
            <a:ext cx="1303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03</a:t>
            </a:r>
          </a:p>
        </p:txBody>
      </p:sp>
      <p:sp>
        <p:nvSpPr>
          <p:cNvPr name="TextBox 27" id="27"/>
          <p:cNvSpPr txBox="true"/>
          <p:nvPr/>
        </p:nvSpPr>
        <p:spPr>
          <a:xfrm rot="0">
            <a:off x="5885079" y="4068609"/>
            <a:ext cx="5990098" cy="2431862"/>
          </a:xfrm>
          <a:prstGeom prst="rect">
            <a:avLst/>
          </a:prstGeom>
        </p:spPr>
        <p:txBody>
          <a:bodyPr anchor="t" rtlCol="false" tIns="0" lIns="0" bIns="0" rIns="0">
            <a:spAutoFit/>
          </a:bodyPr>
          <a:lstStyle/>
          <a:p>
            <a:pPr algn="ctr">
              <a:lnSpc>
                <a:spcPts val="2460"/>
              </a:lnSpc>
              <a:spcBef>
                <a:spcPct val="0"/>
              </a:spcBef>
            </a:pPr>
            <a:r>
              <a:rPr lang="en-US" sz="1757">
                <a:solidFill>
                  <a:srgbClr val="FFFFFF"/>
                </a:solidFill>
                <a:latin typeface="Garet"/>
                <a:ea typeface="Garet"/>
                <a:cs typeface="Garet"/>
                <a:sym typeface="Garet"/>
              </a:rPr>
              <a:t>The Sun is a yellow dwarf star and is the heart of our solar system, accounting for 99.8% of its total mass. Its core reaches temperatures of about 15 million degrees Celsius (15*10^6 °C), which is hot enough to sustain nuclear fusion, converting hydrogen to helium and releasing tremendous energy. The light from the Sun takes about 8 minutes and 20 seconds to reach Earth.</a:t>
            </a:r>
          </a:p>
        </p:txBody>
      </p:sp>
      <p:sp>
        <p:nvSpPr>
          <p:cNvPr name="TextBox 28" id="28"/>
          <p:cNvSpPr txBox="true"/>
          <p:nvPr/>
        </p:nvSpPr>
        <p:spPr>
          <a:xfrm rot="0">
            <a:off x="1594519" y="813076"/>
            <a:ext cx="22943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Sulfur surfers</a:t>
            </a:r>
          </a:p>
        </p:txBody>
      </p:sp>
      <p:sp>
        <p:nvSpPr>
          <p:cNvPr name="TextBox 29" id="29"/>
          <p:cNvSpPr txBox="true"/>
          <p:nvPr/>
        </p:nvSpPr>
        <p:spPr>
          <a:xfrm rot="0">
            <a:off x="6773432" y="8942389"/>
            <a:ext cx="3885352" cy="3097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www.planetarywikipedia.com</a:t>
            </a:r>
          </a:p>
        </p:txBody>
      </p:sp>
      <p:sp>
        <p:nvSpPr>
          <p:cNvPr name="Freeform 30" id="30"/>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6444"/>
            </a:stretch>
          </a:blipFill>
        </p:spPr>
      </p:sp>
      <p:sp>
        <p:nvSpPr>
          <p:cNvPr name="Freeform 3" id="3"/>
          <p:cNvSpPr/>
          <p:nvPr/>
        </p:nvSpPr>
        <p:spPr>
          <a:xfrm flipH="false" flipV="false" rot="0">
            <a:off x="-2508512" y="2751132"/>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4" id="4"/>
          <p:cNvGrpSpPr/>
          <p:nvPr/>
        </p:nvGrpSpPr>
        <p:grpSpPr>
          <a:xfrm rot="0">
            <a:off x="-151351" y="550203"/>
            <a:ext cx="18895502" cy="956995"/>
            <a:chOff x="0" y="0"/>
            <a:chExt cx="4976593" cy="252048"/>
          </a:xfrm>
        </p:grpSpPr>
        <p:sp>
          <p:nvSpPr>
            <p:cNvPr name="Freeform 5" id="5"/>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6" id="6"/>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TextBox 7" id="7"/>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8" id="8"/>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sp>
        <p:nvSpPr>
          <p:cNvPr name="Freeform 9" id="9"/>
          <p:cNvSpPr/>
          <p:nvPr/>
        </p:nvSpPr>
        <p:spPr>
          <a:xfrm flipH="false" flipV="false" rot="0">
            <a:off x="14795947" y="-296868"/>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10" id="10"/>
          <p:cNvGrpSpPr/>
          <p:nvPr/>
        </p:nvGrpSpPr>
        <p:grpSpPr>
          <a:xfrm rot="0">
            <a:off x="6728941" y="8741482"/>
            <a:ext cx="4830118" cy="780372"/>
            <a:chOff x="0" y="0"/>
            <a:chExt cx="1380341" cy="223013"/>
          </a:xfrm>
        </p:grpSpPr>
        <p:sp>
          <p:nvSpPr>
            <p:cNvPr name="Freeform 11" id="11"/>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2" id="12"/>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3" id="13"/>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4" id="14"/>
          <p:cNvSpPr/>
          <p:nvPr/>
        </p:nvSpPr>
        <p:spPr>
          <a:xfrm flipH="true">
            <a:off x="10658784" y="8741482"/>
            <a:ext cx="0" cy="780372"/>
          </a:xfrm>
          <a:prstGeom prst="line">
            <a:avLst/>
          </a:prstGeom>
          <a:ln cap="flat" w="9525">
            <a:solidFill>
              <a:srgbClr val="FFFFFF"/>
            </a:solidFill>
            <a:prstDash val="solid"/>
            <a:headEnd type="none" len="sm" w="sm"/>
            <a:tailEnd type="none" len="sm" w="sm"/>
          </a:ln>
        </p:spPr>
      </p:sp>
      <p:grpSp>
        <p:nvGrpSpPr>
          <p:cNvPr name="Group 15" id="15"/>
          <p:cNvGrpSpPr>
            <a:grpSpLocks noChangeAspect="true"/>
          </p:cNvGrpSpPr>
          <p:nvPr/>
        </p:nvGrpSpPr>
        <p:grpSpPr>
          <a:xfrm rot="0">
            <a:off x="10562728" y="1990100"/>
            <a:ext cx="4233219" cy="4233219"/>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38492" t="0" r="-38492" b="0"/>
              </a:stretch>
            </a:blipFill>
          </p:spPr>
        </p:sp>
      </p:grpSp>
      <p:sp>
        <p:nvSpPr>
          <p:cNvPr name="TextBox 19" id="19"/>
          <p:cNvSpPr txBox="true"/>
          <p:nvPr/>
        </p:nvSpPr>
        <p:spPr>
          <a:xfrm rot="0">
            <a:off x="1834537" y="2855907"/>
            <a:ext cx="7309463" cy="1179127"/>
          </a:xfrm>
          <a:prstGeom prst="rect">
            <a:avLst/>
          </a:prstGeom>
        </p:spPr>
        <p:txBody>
          <a:bodyPr anchor="t" rtlCol="false" tIns="0" lIns="0" bIns="0" rIns="0">
            <a:spAutoFit/>
          </a:bodyPr>
          <a:lstStyle/>
          <a:p>
            <a:pPr algn="l">
              <a:lnSpc>
                <a:spcPts val="7348"/>
              </a:lnSpc>
            </a:pPr>
            <a:r>
              <a:rPr lang="en-US" sz="8446" b="true">
                <a:solidFill>
                  <a:srgbClr val="FFFFFF"/>
                </a:solidFill>
                <a:latin typeface="Akzidenz-Grotesk Bold"/>
                <a:ea typeface="Akzidenz-Grotesk Bold"/>
                <a:cs typeface="Akzidenz-Grotesk Bold"/>
                <a:sym typeface="Akzidenz-Grotesk Bold"/>
              </a:rPr>
              <a:t>Planet Types</a:t>
            </a:r>
          </a:p>
        </p:txBody>
      </p:sp>
      <p:sp>
        <p:nvSpPr>
          <p:cNvPr name="TextBox 20" id="20"/>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21" id="21"/>
          <p:cNvSpPr txBox="true"/>
          <p:nvPr/>
        </p:nvSpPr>
        <p:spPr>
          <a:xfrm rot="0">
            <a:off x="126906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22" id="22"/>
          <p:cNvSpPr txBox="true"/>
          <p:nvPr/>
        </p:nvSpPr>
        <p:spPr>
          <a:xfrm rot="0">
            <a:off x="790001" y="9083964"/>
            <a:ext cx="1303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04</a:t>
            </a:r>
          </a:p>
        </p:txBody>
      </p:sp>
      <p:grpSp>
        <p:nvGrpSpPr>
          <p:cNvPr name="Group 23" id="23"/>
          <p:cNvGrpSpPr>
            <a:grpSpLocks noChangeAspect="true"/>
          </p:cNvGrpSpPr>
          <p:nvPr/>
        </p:nvGrpSpPr>
        <p:grpSpPr>
          <a:xfrm rot="0">
            <a:off x="13269887" y="4508264"/>
            <a:ext cx="4233219" cy="4233219"/>
            <a:chOff x="0" y="0"/>
            <a:chExt cx="14840029" cy="14840029"/>
          </a:xfrm>
        </p:grpSpPr>
        <p:sp>
          <p:nvSpPr>
            <p:cNvPr name="Freeform 24" id="2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25" id="2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6" id="2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712" t="0" r="-24712" b="0"/>
              </a:stretch>
            </a:blipFill>
          </p:spPr>
        </p:sp>
      </p:grpSp>
      <p:sp>
        <p:nvSpPr>
          <p:cNvPr name="TextBox 27" id="27"/>
          <p:cNvSpPr txBox="true"/>
          <p:nvPr/>
        </p:nvSpPr>
        <p:spPr>
          <a:xfrm rot="0">
            <a:off x="1834537" y="4316259"/>
            <a:ext cx="7990348" cy="21270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Our solar system has two main categories of planets: Terrestrial Planets: These are the inner, rocky planets: Mercury, Venus, Earth, and Mars. They are smaller, denser, and have solid surfaces. Jovian Planets: These are the outer giants. Gas Giants (Jupiter and Saturn): Massive planets composed mostly of hydrogen and helium. Ice Giants (Uranus and Neptune): Composed of heavier elements like water, methane, and ammonia ice.</a:t>
            </a:r>
          </a:p>
        </p:txBody>
      </p:sp>
      <p:sp>
        <p:nvSpPr>
          <p:cNvPr name="TextBox 28" id="28"/>
          <p:cNvSpPr txBox="true"/>
          <p:nvPr/>
        </p:nvSpPr>
        <p:spPr>
          <a:xfrm rot="0">
            <a:off x="1594519" y="813076"/>
            <a:ext cx="22943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Sulfur surfers</a:t>
            </a:r>
          </a:p>
        </p:txBody>
      </p:sp>
      <p:sp>
        <p:nvSpPr>
          <p:cNvPr name="TextBox 29" id="29"/>
          <p:cNvSpPr txBox="true"/>
          <p:nvPr/>
        </p:nvSpPr>
        <p:spPr>
          <a:xfrm rot="0">
            <a:off x="6773432" y="8942389"/>
            <a:ext cx="3885352" cy="3097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www.planetarywikipedia.com</a:t>
            </a:r>
          </a:p>
        </p:txBody>
      </p:sp>
      <p:sp>
        <p:nvSpPr>
          <p:cNvPr name="Freeform 30" id="30"/>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6444"/>
            </a:stretch>
          </a:blipFill>
        </p:spPr>
      </p:sp>
      <p:sp>
        <p:nvSpPr>
          <p:cNvPr name="Freeform 3" id="3"/>
          <p:cNvSpPr/>
          <p:nvPr/>
        </p:nvSpPr>
        <p:spPr>
          <a:xfrm flipH="false" flipV="false" rot="0">
            <a:off x="-2508512" y="2751132"/>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4" id="4"/>
          <p:cNvGrpSpPr/>
          <p:nvPr/>
        </p:nvGrpSpPr>
        <p:grpSpPr>
          <a:xfrm rot="0">
            <a:off x="-151351" y="550203"/>
            <a:ext cx="18895502" cy="956995"/>
            <a:chOff x="0" y="0"/>
            <a:chExt cx="4976593" cy="252048"/>
          </a:xfrm>
        </p:grpSpPr>
        <p:sp>
          <p:nvSpPr>
            <p:cNvPr name="Freeform 5" id="5"/>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6" id="6"/>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TextBox 7" id="7"/>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8" id="8"/>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sp>
        <p:nvSpPr>
          <p:cNvPr name="Freeform 9" id="9"/>
          <p:cNvSpPr/>
          <p:nvPr/>
        </p:nvSpPr>
        <p:spPr>
          <a:xfrm flipH="false" flipV="false" rot="0">
            <a:off x="14795947" y="-296868"/>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10" id="10"/>
          <p:cNvGrpSpPr/>
          <p:nvPr/>
        </p:nvGrpSpPr>
        <p:grpSpPr>
          <a:xfrm rot="0">
            <a:off x="6728941" y="8741482"/>
            <a:ext cx="4830118" cy="780372"/>
            <a:chOff x="0" y="0"/>
            <a:chExt cx="1380341" cy="223013"/>
          </a:xfrm>
        </p:grpSpPr>
        <p:sp>
          <p:nvSpPr>
            <p:cNvPr name="Freeform 11" id="11"/>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2" id="12"/>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3" id="13"/>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4" id="14"/>
          <p:cNvSpPr/>
          <p:nvPr/>
        </p:nvSpPr>
        <p:spPr>
          <a:xfrm flipH="true">
            <a:off x="10658784" y="8741482"/>
            <a:ext cx="0" cy="780372"/>
          </a:xfrm>
          <a:prstGeom prst="line">
            <a:avLst/>
          </a:prstGeom>
          <a:ln cap="flat" w="9525">
            <a:solidFill>
              <a:srgbClr val="FFFFFF"/>
            </a:solidFill>
            <a:prstDash val="solid"/>
            <a:headEnd type="none" len="sm" w="sm"/>
            <a:tailEnd type="none" len="sm" w="sm"/>
          </a:ln>
        </p:spPr>
      </p:sp>
      <p:grpSp>
        <p:nvGrpSpPr>
          <p:cNvPr name="Group 15" id="15"/>
          <p:cNvGrpSpPr>
            <a:grpSpLocks noChangeAspect="true"/>
          </p:cNvGrpSpPr>
          <p:nvPr/>
        </p:nvGrpSpPr>
        <p:grpSpPr>
          <a:xfrm rot="0">
            <a:off x="1028700" y="2453863"/>
            <a:ext cx="5373129" cy="5373129"/>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32678" t="0" r="-44306" b="0"/>
              </a:stretch>
            </a:blipFill>
          </p:spPr>
        </p:sp>
      </p:grpSp>
      <p:sp>
        <p:nvSpPr>
          <p:cNvPr name="TextBox 19" id="19"/>
          <p:cNvSpPr txBox="true"/>
          <p:nvPr/>
        </p:nvSpPr>
        <p:spPr>
          <a:xfrm rot="0">
            <a:off x="7877908" y="2638805"/>
            <a:ext cx="7309463" cy="1179127"/>
          </a:xfrm>
          <a:prstGeom prst="rect">
            <a:avLst/>
          </a:prstGeom>
        </p:spPr>
        <p:txBody>
          <a:bodyPr anchor="t" rtlCol="false" tIns="0" lIns="0" bIns="0" rIns="0">
            <a:spAutoFit/>
          </a:bodyPr>
          <a:lstStyle/>
          <a:p>
            <a:pPr algn="l">
              <a:lnSpc>
                <a:spcPts val="7348"/>
              </a:lnSpc>
            </a:pPr>
            <a:r>
              <a:rPr lang="en-US" sz="8446" b="true">
                <a:solidFill>
                  <a:srgbClr val="FFFFFF"/>
                </a:solidFill>
                <a:latin typeface="Akzidenz-Grotesk Bold"/>
                <a:ea typeface="Akzidenz-Grotesk Bold"/>
                <a:cs typeface="Akzidenz-Grotesk Bold"/>
                <a:sym typeface="Akzidenz-Grotesk Bold"/>
              </a:rPr>
              <a:t>Earth Study</a:t>
            </a:r>
          </a:p>
        </p:txBody>
      </p:sp>
      <p:sp>
        <p:nvSpPr>
          <p:cNvPr name="TextBox 20" id="20"/>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21" id="21"/>
          <p:cNvSpPr txBox="true"/>
          <p:nvPr/>
        </p:nvSpPr>
        <p:spPr>
          <a:xfrm rot="0">
            <a:off x="126906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22" id="22"/>
          <p:cNvSpPr txBox="true"/>
          <p:nvPr/>
        </p:nvSpPr>
        <p:spPr>
          <a:xfrm rot="0">
            <a:off x="790001" y="9083964"/>
            <a:ext cx="1303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05</a:t>
            </a:r>
          </a:p>
        </p:txBody>
      </p:sp>
      <p:sp>
        <p:nvSpPr>
          <p:cNvPr name="Freeform 23" id="23"/>
          <p:cNvSpPr/>
          <p:nvPr/>
        </p:nvSpPr>
        <p:spPr>
          <a:xfrm flipH="false" flipV="false" rot="0">
            <a:off x="7450601" y="4113612"/>
            <a:ext cx="557998" cy="516401"/>
          </a:xfrm>
          <a:custGeom>
            <a:avLst/>
            <a:gdLst/>
            <a:ahLst/>
            <a:cxnLst/>
            <a:rect r="r" b="b" t="t" l="l"/>
            <a:pathLst>
              <a:path h="516401" w="557998">
                <a:moveTo>
                  <a:pt x="0" y="0"/>
                </a:moveTo>
                <a:lnTo>
                  <a:pt x="557998" y="0"/>
                </a:lnTo>
                <a:lnTo>
                  <a:pt x="557998" y="516401"/>
                </a:lnTo>
                <a:lnTo>
                  <a:pt x="0" y="516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8215790" y="4169603"/>
            <a:ext cx="2161220" cy="356794"/>
          </a:xfrm>
          <a:prstGeom prst="rect">
            <a:avLst/>
          </a:prstGeom>
        </p:spPr>
        <p:txBody>
          <a:bodyPr anchor="t" rtlCol="false" tIns="0" lIns="0" bIns="0" rIns="0">
            <a:spAutoFit/>
          </a:bodyPr>
          <a:lstStyle/>
          <a:p>
            <a:pPr algn="l">
              <a:lnSpc>
                <a:spcPts val="2908"/>
              </a:lnSpc>
              <a:spcBef>
                <a:spcPct val="0"/>
              </a:spcBef>
            </a:pPr>
            <a:r>
              <a:rPr lang="en-US" b="true" sz="2077">
                <a:solidFill>
                  <a:srgbClr val="FFFFFF"/>
                </a:solidFill>
                <a:latin typeface="Garet Bold"/>
                <a:ea typeface="Garet Bold"/>
                <a:cs typeface="Garet Bold"/>
                <a:sym typeface="Garet Bold"/>
              </a:rPr>
              <a:t>Habitability</a:t>
            </a:r>
          </a:p>
        </p:txBody>
      </p:sp>
      <p:sp>
        <p:nvSpPr>
          <p:cNvPr name="TextBox 25" id="25"/>
          <p:cNvSpPr txBox="true"/>
          <p:nvPr/>
        </p:nvSpPr>
        <p:spPr>
          <a:xfrm rot="0">
            <a:off x="8215790" y="4670491"/>
            <a:ext cx="7753791" cy="12126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Habitability Earth is unique because it lies within the "Goldilocks Zone", the perfect orbital distance from the Sun to allow liquid water to exist. This, combined with a protective atmosphere and a magnetic field, creates the ideal conditions for life to thrive. </a:t>
            </a:r>
          </a:p>
        </p:txBody>
      </p:sp>
      <p:sp>
        <p:nvSpPr>
          <p:cNvPr name="Freeform 26" id="26"/>
          <p:cNvSpPr/>
          <p:nvPr/>
        </p:nvSpPr>
        <p:spPr>
          <a:xfrm flipH="false" flipV="false" rot="0">
            <a:off x="7450601" y="6362195"/>
            <a:ext cx="557998" cy="516401"/>
          </a:xfrm>
          <a:custGeom>
            <a:avLst/>
            <a:gdLst/>
            <a:ahLst/>
            <a:cxnLst/>
            <a:rect r="r" b="b" t="t" l="l"/>
            <a:pathLst>
              <a:path h="516401" w="557998">
                <a:moveTo>
                  <a:pt x="0" y="0"/>
                </a:moveTo>
                <a:lnTo>
                  <a:pt x="557998" y="0"/>
                </a:lnTo>
                <a:lnTo>
                  <a:pt x="557998" y="516401"/>
                </a:lnTo>
                <a:lnTo>
                  <a:pt x="0" y="516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8215790" y="6418186"/>
            <a:ext cx="3655473" cy="356794"/>
          </a:xfrm>
          <a:prstGeom prst="rect">
            <a:avLst/>
          </a:prstGeom>
        </p:spPr>
        <p:txBody>
          <a:bodyPr anchor="t" rtlCol="false" tIns="0" lIns="0" bIns="0" rIns="0">
            <a:spAutoFit/>
          </a:bodyPr>
          <a:lstStyle/>
          <a:p>
            <a:pPr algn="l">
              <a:lnSpc>
                <a:spcPts val="2908"/>
              </a:lnSpc>
              <a:spcBef>
                <a:spcPct val="0"/>
              </a:spcBef>
            </a:pPr>
            <a:r>
              <a:rPr lang="en-US" b="true" sz="2077">
                <a:solidFill>
                  <a:srgbClr val="FFFFFF"/>
                </a:solidFill>
                <a:latin typeface="Garet Bold"/>
                <a:ea typeface="Garet Bold"/>
                <a:cs typeface="Garet Bold"/>
                <a:sym typeface="Garet Bold"/>
              </a:rPr>
              <a:t>Atmospheric Layers</a:t>
            </a:r>
          </a:p>
        </p:txBody>
      </p:sp>
      <p:sp>
        <p:nvSpPr>
          <p:cNvPr name="TextBox 28" id="28"/>
          <p:cNvSpPr txBox="true"/>
          <p:nvPr/>
        </p:nvSpPr>
        <p:spPr>
          <a:xfrm rot="0">
            <a:off x="8215790" y="6919073"/>
            <a:ext cx="7310946" cy="1822262"/>
          </a:xfrm>
          <a:prstGeom prst="rect">
            <a:avLst/>
          </a:prstGeom>
        </p:spPr>
        <p:txBody>
          <a:bodyPr anchor="t" rtlCol="false" tIns="0" lIns="0" bIns="0" rIns="0">
            <a:spAutoFit/>
          </a:bodyPr>
          <a:lstStyle/>
          <a:p>
            <a:pPr algn="l">
              <a:lnSpc>
                <a:spcPts val="2460"/>
              </a:lnSpc>
            </a:pPr>
            <a:r>
              <a:rPr lang="en-US" sz="1757">
                <a:solidFill>
                  <a:srgbClr val="FFFFFF"/>
                </a:solidFill>
                <a:latin typeface="Garet"/>
                <a:ea typeface="Garet"/>
                <a:cs typeface="Garet"/>
                <a:sym typeface="Garet"/>
              </a:rPr>
              <a:t>Our atmosphere is composed of several layers (Troposphere, Stratosphere, Mesosphere, Thermosphere, Exosphere). It is made up of approximately 78% nitrogen and 21% oxygen, protecting us from harmful solar radiation and regulating our planet's temperature.</a:t>
            </a:r>
          </a:p>
          <a:p>
            <a:pPr algn="l">
              <a:lnSpc>
                <a:spcPts val="2460"/>
              </a:lnSpc>
              <a:spcBef>
                <a:spcPct val="0"/>
              </a:spcBef>
            </a:pPr>
          </a:p>
        </p:txBody>
      </p:sp>
      <p:sp>
        <p:nvSpPr>
          <p:cNvPr name="TextBox 29" id="29"/>
          <p:cNvSpPr txBox="true"/>
          <p:nvPr/>
        </p:nvSpPr>
        <p:spPr>
          <a:xfrm rot="0">
            <a:off x="1594519" y="813076"/>
            <a:ext cx="22943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Sulfur surfers</a:t>
            </a:r>
          </a:p>
        </p:txBody>
      </p:sp>
      <p:sp>
        <p:nvSpPr>
          <p:cNvPr name="TextBox 30" id="30"/>
          <p:cNvSpPr txBox="true"/>
          <p:nvPr/>
        </p:nvSpPr>
        <p:spPr>
          <a:xfrm rot="0">
            <a:off x="6773432" y="8942389"/>
            <a:ext cx="3885352" cy="3097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www.planetarywikipedia.com</a:t>
            </a:r>
          </a:p>
        </p:txBody>
      </p:sp>
      <p:sp>
        <p:nvSpPr>
          <p:cNvPr name="Freeform 31" id="31"/>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6444"/>
            </a:stretch>
          </a:blipFill>
        </p:spPr>
      </p:sp>
      <p:grpSp>
        <p:nvGrpSpPr>
          <p:cNvPr name="Group 3" id="3"/>
          <p:cNvGrpSpPr/>
          <p:nvPr/>
        </p:nvGrpSpPr>
        <p:grpSpPr>
          <a:xfrm rot="0">
            <a:off x="572445" y="4160180"/>
            <a:ext cx="17304458" cy="3548724"/>
            <a:chOff x="0" y="0"/>
            <a:chExt cx="4945232" cy="1014147"/>
          </a:xfrm>
        </p:grpSpPr>
        <p:sp>
          <p:nvSpPr>
            <p:cNvPr name="Freeform 4" id="4"/>
            <p:cNvSpPr/>
            <p:nvPr/>
          </p:nvSpPr>
          <p:spPr>
            <a:xfrm flipH="false" flipV="false" rot="0">
              <a:off x="0" y="0"/>
              <a:ext cx="4945231" cy="1014147"/>
            </a:xfrm>
            <a:custGeom>
              <a:avLst/>
              <a:gdLst/>
              <a:ahLst/>
              <a:cxnLst/>
              <a:rect r="r" b="b" t="t" l="l"/>
              <a:pathLst>
                <a:path h="1014147" w="4945231">
                  <a:moveTo>
                    <a:pt x="0" y="0"/>
                  </a:moveTo>
                  <a:lnTo>
                    <a:pt x="4945231" y="0"/>
                  </a:lnTo>
                  <a:lnTo>
                    <a:pt x="4945231" y="1014147"/>
                  </a:lnTo>
                  <a:lnTo>
                    <a:pt x="0" y="1014147"/>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28575"/>
              <a:ext cx="4945232" cy="985572"/>
            </a:xfrm>
            <a:prstGeom prst="rect">
              <a:avLst/>
            </a:prstGeom>
          </p:spPr>
          <p:txBody>
            <a:bodyPr anchor="ctr" rtlCol="false" tIns="50800" lIns="50800" bIns="50800" rIns="50800"/>
            <a:lstStyle/>
            <a:p>
              <a:pPr algn="ctr">
                <a:lnSpc>
                  <a:spcPts val="2181"/>
                </a:lnSpc>
              </a:pPr>
            </a:p>
          </p:txBody>
        </p:sp>
      </p:grpSp>
      <p:sp>
        <p:nvSpPr>
          <p:cNvPr name="Freeform 6" id="6"/>
          <p:cNvSpPr/>
          <p:nvPr/>
        </p:nvSpPr>
        <p:spPr>
          <a:xfrm flipH="false" flipV="false" rot="0">
            <a:off x="-2508512" y="2751132"/>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7" id="7"/>
          <p:cNvGrpSpPr/>
          <p:nvPr/>
        </p:nvGrpSpPr>
        <p:grpSpPr>
          <a:xfrm rot="0">
            <a:off x="-151351" y="550203"/>
            <a:ext cx="18895502" cy="956995"/>
            <a:chOff x="0" y="0"/>
            <a:chExt cx="4976593" cy="252048"/>
          </a:xfrm>
        </p:grpSpPr>
        <p:sp>
          <p:nvSpPr>
            <p:cNvPr name="Freeform 8" id="8"/>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9" id="9"/>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TextBox 10" id="10"/>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11" id="11"/>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grpSp>
        <p:nvGrpSpPr>
          <p:cNvPr name="Group 12" id="12"/>
          <p:cNvGrpSpPr/>
          <p:nvPr/>
        </p:nvGrpSpPr>
        <p:grpSpPr>
          <a:xfrm rot="0">
            <a:off x="6728941" y="8741482"/>
            <a:ext cx="4830118" cy="780372"/>
            <a:chOff x="0" y="0"/>
            <a:chExt cx="1380341" cy="223013"/>
          </a:xfrm>
        </p:grpSpPr>
        <p:sp>
          <p:nvSpPr>
            <p:cNvPr name="Freeform 13" id="13"/>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4" id="14"/>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5" id="15"/>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6" id="16"/>
          <p:cNvSpPr/>
          <p:nvPr/>
        </p:nvSpPr>
        <p:spPr>
          <a:xfrm flipH="true">
            <a:off x="10658784" y="8741482"/>
            <a:ext cx="0" cy="780372"/>
          </a:xfrm>
          <a:prstGeom prst="line">
            <a:avLst/>
          </a:prstGeom>
          <a:ln cap="flat" w="9525">
            <a:solidFill>
              <a:srgbClr val="FFFFFF"/>
            </a:solidFill>
            <a:prstDash val="solid"/>
            <a:headEnd type="none" len="sm" w="sm"/>
            <a:tailEnd type="none" len="sm" w="sm"/>
          </a:ln>
        </p:spPr>
      </p:sp>
      <p:sp>
        <p:nvSpPr>
          <p:cNvPr name="TextBox 17" id="17"/>
          <p:cNvSpPr txBox="true"/>
          <p:nvPr/>
        </p:nvSpPr>
        <p:spPr>
          <a:xfrm rot="0">
            <a:off x="3689031" y="2638805"/>
            <a:ext cx="10382194" cy="1179127"/>
          </a:xfrm>
          <a:prstGeom prst="rect">
            <a:avLst/>
          </a:prstGeom>
        </p:spPr>
        <p:txBody>
          <a:bodyPr anchor="t" rtlCol="false" tIns="0" lIns="0" bIns="0" rIns="0">
            <a:spAutoFit/>
          </a:bodyPr>
          <a:lstStyle/>
          <a:p>
            <a:pPr algn="ctr">
              <a:lnSpc>
                <a:spcPts val="7348"/>
              </a:lnSpc>
            </a:pPr>
            <a:r>
              <a:rPr lang="en-US" b="true" sz="8446">
                <a:solidFill>
                  <a:srgbClr val="FFFFFF"/>
                </a:solidFill>
                <a:latin typeface="Akzidenz-Grotesk Bold"/>
                <a:ea typeface="Akzidenz-Grotesk Bold"/>
                <a:cs typeface="Akzidenz-Grotesk Bold"/>
                <a:sym typeface="Akzidenz-Grotesk Bold"/>
              </a:rPr>
              <a:t>Mars Mission</a:t>
            </a:r>
          </a:p>
        </p:txBody>
      </p:sp>
      <p:sp>
        <p:nvSpPr>
          <p:cNvPr name="TextBox 18" id="18"/>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19" id="19"/>
          <p:cNvSpPr txBox="true"/>
          <p:nvPr/>
        </p:nvSpPr>
        <p:spPr>
          <a:xfrm rot="0">
            <a:off x="126906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20" id="20"/>
          <p:cNvSpPr txBox="true"/>
          <p:nvPr/>
        </p:nvSpPr>
        <p:spPr>
          <a:xfrm rot="0">
            <a:off x="790001" y="9083964"/>
            <a:ext cx="1303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06</a:t>
            </a:r>
          </a:p>
        </p:txBody>
      </p:sp>
      <p:grpSp>
        <p:nvGrpSpPr>
          <p:cNvPr name="Group 21" id="21"/>
          <p:cNvGrpSpPr>
            <a:grpSpLocks noChangeAspect="true"/>
          </p:cNvGrpSpPr>
          <p:nvPr/>
        </p:nvGrpSpPr>
        <p:grpSpPr>
          <a:xfrm rot="0">
            <a:off x="6884173" y="3817932"/>
            <a:ext cx="4233219" cy="4233219"/>
            <a:chOff x="0" y="0"/>
            <a:chExt cx="14840029" cy="14840029"/>
          </a:xfrm>
        </p:grpSpPr>
        <p:sp>
          <p:nvSpPr>
            <p:cNvPr name="Freeform 22" id="2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23" id="2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4" id="2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63813" t="0" r="-13170" b="0"/>
              </a:stretch>
            </a:blipFill>
          </p:spPr>
        </p:sp>
      </p:grpSp>
      <p:sp>
        <p:nvSpPr>
          <p:cNvPr name="TextBox 25" id="25"/>
          <p:cNvSpPr txBox="true"/>
          <p:nvPr/>
        </p:nvSpPr>
        <p:spPr>
          <a:xfrm rot="0">
            <a:off x="1390209" y="4799007"/>
            <a:ext cx="3463974" cy="356794"/>
          </a:xfrm>
          <a:prstGeom prst="rect">
            <a:avLst/>
          </a:prstGeom>
        </p:spPr>
        <p:txBody>
          <a:bodyPr anchor="t" rtlCol="false" tIns="0" lIns="0" bIns="0" rIns="0">
            <a:spAutoFit/>
          </a:bodyPr>
          <a:lstStyle/>
          <a:p>
            <a:pPr algn="l">
              <a:lnSpc>
                <a:spcPts val="2908"/>
              </a:lnSpc>
              <a:spcBef>
                <a:spcPct val="0"/>
              </a:spcBef>
            </a:pPr>
            <a:r>
              <a:rPr lang="en-US" b="true" sz="2077">
                <a:solidFill>
                  <a:srgbClr val="FFFFFF"/>
                </a:solidFill>
                <a:latin typeface="Garet Bold"/>
                <a:ea typeface="Garet Bold"/>
                <a:cs typeface="Garet Bold"/>
                <a:sym typeface="Garet Bold"/>
              </a:rPr>
              <a:t>Exploration Rovers</a:t>
            </a:r>
          </a:p>
        </p:txBody>
      </p:sp>
      <p:sp>
        <p:nvSpPr>
          <p:cNvPr name="TextBox 26" id="26"/>
          <p:cNvSpPr txBox="true"/>
          <p:nvPr/>
        </p:nvSpPr>
        <p:spPr>
          <a:xfrm rot="0">
            <a:off x="1390209" y="5299895"/>
            <a:ext cx="5057814" cy="1822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NASA's rovers, such as Curiosity and Perseverance, act as robotic geologists. They study the Martian landscape, analyze rock and soil samples, and search for evidence of past microbial life, helping us understand the planet's history.</a:t>
            </a:r>
          </a:p>
        </p:txBody>
      </p:sp>
      <p:sp>
        <p:nvSpPr>
          <p:cNvPr name="Freeform 27" id="27"/>
          <p:cNvSpPr/>
          <p:nvPr/>
        </p:nvSpPr>
        <p:spPr>
          <a:xfrm flipH="false" flipV="false" rot="0">
            <a:off x="1390209" y="3901979"/>
            <a:ext cx="557998" cy="516401"/>
          </a:xfrm>
          <a:custGeom>
            <a:avLst/>
            <a:gdLst/>
            <a:ahLst/>
            <a:cxnLst/>
            <a:rect r="r" b="b" t="t" l="l"/>
            <a:pathLst>
              <a:path h="516401" w="557998">
                <a:moveTo>
                  <a:pt x="0" y="0"/>
                </a:moveTo>
                <a:lnTo>
                  <a:pt x="557998" y="0"/>
                </a:lnTo>
                <a:lnTo>
                  <a:pt x="557998" y="516401"/>
                </a:lnTo>
                <a:lnTo>
                  <a:pt x="0" y="516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11876253" y="4799007"/>
            <a:ext cx="3463974" cy="356794"/>
          </a:xfrm>
          <a:prstGeom prst="rect">
            <a:avLst/>
          </a:prstGeom>
        </p:spPr>
        <p:txBody>
          <a:bodyPr anchor="t" rtlCol="false" tIns="0" lIns="0" bIns="0" rIns="0">
            <a:spAutoFit/>
          </a:bodyPr>
          <a:lstStyle/>
          <a:p>
            <a:pPr algn="l">
              <a:lnSpc>
                <a:spcPts val="2908"/>
              </a:lnSpc>
              <a:spcBef>
                <a:spcPct val="0"/>
              </a:spcBef>
            </a:pPr>
            <a:r>
              <a:rPr lang="en-US" b="true" sz="2077">
                <a:solidFill>
                  <a:srgbClr val="FFFFFF"/>
                </a:solidFill>
                <a:latin typeface="Garet Bold"/>
                <a:ea typeface="Garet Bold"/>
                <a:cs typeface="Garet Bold"/>
                <a:sym typeface="Garet Bold"/>
              </a:rPr>
              <a:t>Water Discovery</a:t>
            </a:r>
          </a:p>
        </p:txBody>
      </p:sp>
      <p:sp>
        <p:nvSpPr>
          <p:cNvPr name="TextBox 29" id="29"/>
          <p:cNvSpPr txBox="true"/>
          <p:nvPr/>
        </p:nvSpPr>
        <p:spPr>
          <a:xfrm rot="0">
            <a:off x="11876253" y="5299895"/>
            <a:ext cx="5057814" cy="2127062"/>
          </a:xfrm>
          <a:prstGeom prst="rect">
            <a:avLst/>
          </a:prstGeom>
        </p:spPr>
        <p:txBody>
          <a:bodyPr anchor="t" rtlCol="false" tIns="0" lIns="0" bIns="0" rIns="0">
            <a:spAutoFit/>
          </a:bodyPr>
          <a:lstStyle/>
          <a:p>
            <a:pPr algn="l">
              <a:lnSpc>
                <a:spcPts val="2460"/>
              </a:lnSpc>
            </a:pPr>
            <a:r>
              <a:rPr lang="en-US" sz="1757">
                <a:solidFill>
                  <a:srgbClr val="FFFFFF"/>
                </a:solidFill>
                <a:latin typeface="Garet"/>
                <a:ea typeface="Garet"/>
                <a:cs typeface="Garet"/>
                <a:sym typeface="Garet"/>
              </a:rPr>
              <a:t>While Mars's atmosphere is too thin for liquid water to last long on the surface, rovers and orbiters have found strong evidence of ancient riverbeds, deltas, and lakes. Today, water is primarily found as ice in the polar caps and underground. </a:t>
            </a:r>
          </a:p>
          <a:p>
            <a:pPr algn="l">
              <a:lnSpc>
                <a:spcPts val="2460"/>
              </a:lnSpc>
              <a:spcBef>
                <a:spcPct val="0"/>
              </a:spcBef>
            </a:pPr>
          </a:p>
        </p:txBody>
      </p:sp>
      <p:sp>
        <p:nvSpPr>
          <p:cNvPr name="Freeform 30" id="30"/>
          <p:cNvSpPr/>
          <p:nvPr/>
        </p:nvSpPr>
        <p:spPr>
          <a:xfrm flipH="false" flipV="false" rot="0">
            <a:off x="11876253" y="3901979"/>
            <a:ext cx="557998" cy="516401"/>
          </a:xfrm>
          <a:custGeom>
            <a:avLst/>
            <a:gdLst/>
            <a:ahLst/>
            <a:cxnLst/>
            <a:rect r="r" b="b" t="t" l="l"/>
            <a:pathLst>
              <a:path h="516401" w="557998">
                <a:moveTo>
                  <a:pt x="0" y="0"/>
                </a:moveTo>
                <a:lnTo>
                  <a:pt x="557997" y="0"/>
                </a:lnTo>
                <a:lnTo>
                  <a:pt x="557997" y="516401"/>
                </a:lnTo>
                <a:lnTo>
                  <a:pt x="0" y="516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1594519" y="813076"/>
            <a:ext cx="22943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Sulfur surfers</a:t>
            </a:r>
          </a:p>
        </p:txBody>
      </p:sp>
      <p:sp>
        <p:nvSpPr>
          <p:cNvPr name="TextBox 32" id="32"/>
          <p:cNvSpPr txBox="true"/>
          <p:nvPr/>
        </p:nvSpPr>
        <p:spPr>
          <a:xfrm rot="0">
            <a:off x="6773432" y="8942389"/>
            <a:ext cx="3885352" cy="3097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www.planetarywikipedia.com</a:t>
            </a:r>
          </a:p>
        </p:txBody>
      </p:sp>
      <p:sp>
        <p:nvSpPr>
          <p:cNvPr name="Freeform 33" id="33"/>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6444"/>
            </a:stretch>
          </a:blipFill>
        </p:spPr>
      </p:sp>
      <p:sp>
        <p:nvSpPr>
          <p:cNvPr name="Freeform 3" id="3"/>
          <p:cNvSpPr/>
          <p:nvPr/>
        </p:nvSpPr>
        <p:spPr>
          <a:xfrm flipH="false" flipV="false" rot="0">
            <a:off x="-2508512" y="2751132"/>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4" id="4"/>
          <p:cNvGrpSpPr/>
          <p:nvPr/>
        </p:nvGrpSpPr>
        <p:grpSpPr>
          <a:xfrm rot="0">
            <a:off x="-151351" y="550203"/>
            <a:ext cx="18895502" cy="956995"/>
            <a:chOff x="0" y="0"/>
            <a:chExt cx="4976593" cy="252048"/>
          </a:xfrm>
        </p:grpSpPr>
        <p:sp>
          <p:nvSpPr>
            <p:cNvPr name="Freeform 5" id="5"/>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6" id="6"/>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TextBox 7" id="7"/>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8" id="8"/>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sp>
        <p:nvSpPr>
          <p:cNvPr name="Freeform 9" id="9"/>
          <p:cNvSpPr/>
          <p:nvPr/>
        </p:nvSpPr>
        <p:spPr>
          <a:xfrm flipH="false" flipV="false" rot="0">
            <a:off x="14795947" y="-296868"/>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10" id="10"/>
          <p:cNvGrpSpPr/>
          <p:nvPr/>
        </p:nvGrpSpPr>
        <p:grpSpPr>
          <a:xfrm rot="0">
            <a:off x="6728941" y="8741482"/>
            <a:ext cx="4830118" cy="780372"/>
            <a:chOff x="0" y="0"/>
            <a:chExt cx="1380341" cy="223013"/>
          </a:xfrm>
        </p:grpSpPr>
        <p:sp>
          <p:nvSpPr>
            <p:cNvPr name="Freeform 11" id="11"/>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2" id="12"/>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3" id="13"/>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4" id="14"/>
          <p:cNvSpPr/>
          <p:nvPr/>
        </p:nvSpPr>
        <p:spPr>
          <a:xfrm flipH="true">
            <a:off x="10658784" y="8741482"/>
            <a:ext cx="0" cy="780372"/>
          </a:xfrm>
          <a:prstGeom prst="line">
            <a:avLst/>
          </a:prstGeom>
          <a:ln cap="flat" w="9525">
            <a:solidFill>
              <a:srgbClr val="FFFFFF"/>
            </a:solidFill>
            <a:prstDash val="solid"/>
            <a:headEnd type="none" len="sm" w="sm"/>
            <a:tailEnd type="none" len="sm" w="sm"/>
          </a:ln>
        </p:spPr>
      </p:sp>
      <p:grpSp>
        <p:nvGrpSpPr>
          <p:cNvPr name="Group 15" id="15"/>
          <p:cNvGrpSpPr/>
          <p:nvPr/>
        </p:nvGrpSpPr>
        <p:grpSpPr>
          <a:xfrm rot="0">
            <a:off x="11204760" y="2635159"/>
            <a:ext cx="5246370" cy="52463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6"/>
              <a:stretch>
                <a:fillRect l="-25187" t="0" r="-25187" b="0"/>
              </a:stretch>
            </a:blipFill>
          </p:spPr>
        </p:sp>
      </p:grpSp>
      <p:grpSp>
        <p:nvGrpSpPr>
          <p:cNvPr name="Group 17" id="17"/>
          <p:cNvGrpSpPr/>
          <p:nvPr/>
        </p:nvGrpSpPr>
        <p:grpSpPr>
          <a:xfrm rot="0">
            <a:off x="11204760" y="6975738"/>
            <a:ext cx="5246370" cy="956995"/>
            <a:chOff x="0" y="0"/>
            <a:chExt cx="1381760" cy="252048"/>
          </a:xfrm>
        </p:grpSpPr>
        <p:sp>
          <p:nvSpPr>
            <p:cNvPr name="Freeform 18" id="18"/>
            <p:cNvSpPr/>
            <p:nvPr/>
          </p:nvSpPr>
          <p:spPr>
            <a:xfrm flipH="false" flipV="false" rot="0">
              <a:off x="0" y="0"/>
              <a:ext cx="1381760" cy="252048"/>
            </a:xfrm>
            <a:custGeom>
              <a:avLst/>
              <a:gdLst/>
              <a:ahLst/>
              <a:cxnLst/>
              <a:rect r="r" b="b" t="t" l="l"/>
              <a:pathLst>
                <a:path h="252048" w="1381760">
                  <a:moveTo>
                    <a:pt x="0" y="0"/>
                  </a:moveTo>
                  <a:lnTo>
                    <a:pt x="1381760" y="0"/>
                  </a:lnTo>
                  <a:lnTo>
                    <a:pt x="1381760" y="252048"/>
                  </a:lnTo>
                  <a:lnTo>
                    <a:pt x="0" y="252048"/>
                  </a:lnTo>
                  <a:close/>
                </a:path>
              </a:pathLst>
            </a:custGeom>
            <a:gradFill rotWithShape="true">
              <a:gsLst>
                <a:gs pos="0">
                  <a:srgbClr val="515269">
                    <a:alpha val="100000"/>
                  </a:srgbClr>
                </a:gs>
                <a:gs pos="100000">
                  <a:srgbClr val="00012E">
                    <a:alpha val="0"/>
                  </a:srgbClr>
                </a:gs>
              </a:gsLst>
              <a:lin ang="0"/>
            </a:gradFill>
          </p:spPr>
        </p:sp>
        <p:sp>
          <p:nvSpPr>
            <p:cNvPr name="TextBox 19" id="19"/>
            <p:cNvSpPr txBox="true"/>
            <p:nvPr/>
          </p:nvSpPr>
          <p:spPr>
            <a:xfrm>
              <a:off x="0" y="28575"/>
              <a:ext cx="1381760" cy="223473"/>
            </a:xfrm>
            <a:prstGeom prst="rect">
              <a:avLst/>
            </a:prstGeom>
          </p:spPr>
          <p:txBody>
            <a:bodyPr anchor="ctr" rtlCol="false" tIns="50800" lIns="50800" bIns="50800" rIns="50800"/>
            <a:lstStyle/>
            <a:p>
              <a:pPr algn="ctr">
                <a:lnSpc>
                  <a:spcPts val="2181"/>
                </a:lnSpc>
              </a:pPr>
            </a:p>
          </p:txBody>
        </p:sp>
      </p:grpSp>
      <p:sp>
        <p:nvSpPr>
          <p:cNvPr name="Freeform 20" id="20"/>
          <p:cNvSpPr/>
          <p:nvPr/>
        </p:nvSpPr>
        <p:spPr>
          <a:xfrm flipH="false" flipV="false" rot="0">
            <a:off x="-4413122" y="2906566"/>
            <a:ext cx="5664523" cy="5678719"/>
          </a:xfrm>
          <a:custGeom>
            <a:avLst/>
            <a:gdLst/>
            <a:ahLst/>
            <a:cxnLst/>
            <a:rect r="r" b="b" t="t" l="l"/>
            <a:pathLst>
              <a:path h="5678719" w="5664523">
                <a:moveTo>
                  <a:pt x="0" y="0"/>
                </a:moveTo>
                <a:lnTo>
                  <a:pt x="5664522" y="0"/>
                </a:lnTo>
                <a:lnTo>
                  <a:pt x="5664522" y="5678720"/>
                </a:lnTo>
                <a:lnTo>
                  <a:pt x="0" y="5678720"/>
                </a:lnTo>
                <a:lnTo>
                  <a:pt x="0" y="0"/>
                </a:lnTo>
                <a:close/>
              </a:path>
            </a:pathLst>
          </a:custGeom>
          <a:blipFill>
            <a:blip r:embed="rId7"/>
            <a:stretch>
              <a:fillRect l="0" t="0" r="0" b="0"/>
            </a:stretch>
          </a:blipFill>
        </p:spPr>
      </p:sp>
      <p:sp>
        <p:nvSpPr>
          <p:cNvPr name="TextBox 21" id="21"/>
          <p:cNvSpPr txBox="true"/>
          <p:nvPr/>
        </p:nvSpPr>
        <p:spPr>
          <a:xfrm rot="0">
            <a:off x="1834537" y="3011341"/>
            <a:ext cx="8449373" cy="1179127"/>
          </a:xfrm>
          <a:prstGeom prst="rect">
            <a:avLst/>
          </a:prstGeom>
        </p:spPr>
        <p:txBody>
          <a:bodyPr anchor="t" rtlCol="false" tIns="0" lIns="0" bIns="0" rIns="0">
            <a:spAutoFit/>
          </a:bodyPr>
          <a:lstStyle/>
          <a:p>
            <a:pPr algn="l">
              <a:lnSpc>
                <a:spcPts val="7348"/>
              </a:lnSpc>
            </a:pPr>
            <a:r>
              <a:rPr lang="en-US" sz="8446" b="true">
                <a:solidFill>
                  <a:srgbClr val="FFFFFF"/>
                </a:solidFill>
                <a:latin typeface="Akzidenz-Grotesk Bold"/>
                <a:ea typeface="Akzidenz-Grotesk Bold"/>
                <a:cs typeface="Akzidenz-Grotesk Bold"/>
                <a:sym typeface="Akzidenz-Grotesk Bold"/>
              </a:rPr>
              <a:t>Jupiter's Moons</a:t>
            </a:r>
          </a:p>
        </p:txBody>
      </p:sp>
      <p:sp>
        <p:nvSpPr>
          <p:cNvPr name="TextBox 22" id="22"/>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23" id="23"/>
          <p:cNvSpPr txBox="true"/>
          <p:nvPr/>
        </p:nvSpPr>
        <p:spPr>
          <a:xfrm rot="0">
            <a:off x="126906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24" id="24"/>
          <p:cNvSpPr txBox="true"/>
          <p:nvPr/>
        </p:nvSpPr>
        <p:spPr>
          <a:xfrm rot="0">
            <a:off x="790001" y="9083964"/>
            <a:ext cx="1303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07</a:t>
            </a:r>
          </a:p>
        </p:txBody>
      </p:sp>
      <p:sp>
        <p:nvSpPr>
          <p:cNvPr name="TextBox 25" id="25"/>
          <p:cNvSpPr txBox="true"/>
          <p:nvPr/>
        </p:nvSpPr>
        <p:spPr>
          <a:xfrm rot="0">
            <a:off x="1834537" y="4562814"/>
            <a:ext cx="7990348" cy="30414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Jupiter has 95 confirmed moons, but the four largest, known as the Galilean moons, are worlds in their own right. Io: The most volcanically active body in the Solar System. Its volcanoes spew vast plumes of sulfur, giving it a distinct yellow, red, and orange appearance. Europa: Covered by an icy shell that is believed to hide a global saltwater ocean, making it a top candidate in the search for extraterrestrial life. Ganymede: The largest moon in the solar system, even bigger than the planet Mercury. Callisto: A heavily cratered, ancient world.</a:t>
            </a:r>
          </a:p>
          <a:p>
            <a:pPr algn="l">
              <a:lnSpc>
                <a:spcPts val="2460"/>
              </a:lnSpc>
              <a:spcBef>
                <a:spcPct val="0"/>
              </a:spcBef>
            </a:pPr>
          </a:p>
        </p:txBody>
      </p:sp>
      <p:sp>
        <p:nvSpPr>
          <p:cNvPr name="TextBox 26" id="26"/>
          <p:cNvSpPr txBox="true"/>
          <p:nvPr/>
        </p:nvSpPr>
        <p:spPr>
          <a:xfrm rot="0">
            <a:off x="1594519" y="813076"/>
            <a:ext cx="22943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Sulfur surfers</a:t>
            </a:r>
          </a:p>
        </p:txBody>
      </p:sp>
      <p:sp>
        <p:nvSpPr>
          <p:cNvPr name="TextBox 27" id="27"/>
          <p:cNvSpPr txBox="true"/>
          <p:nvPr/>
        </p:nvSpPr>
        <p:spPr>
          <a:xfrm rot="0">
            <a:off x="6773432" y="8942389"/>
            <a:ext cx="3885352" cy="3097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www.planetarywikipedia.com</a:t>
            </a:r>
          </a:p>
        </p:txBody>
      </p:sp>
      <p:sp>
        <p:nvSpPr>
          <p:cNvPr name="Freeform 28" id="28"/>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6444"/>
            </a:stretch>
          </a:blipFill>
        </p:spPr>
      </p:sp>
      <p:sp>
        <p:nvSpPr>
          <p:cNvPr name="Freeform 3" id="3"/>
          <p:cNvSpPr/>
          <p:nvPr/>
        </p:nvSpPr>
        <p:spPr>
          <a:xfrm flipH="false" flipV="false" rot="0">
            <a:off x="-2508512" y="2751132"/>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4" id="4"/>
          <p:cNvGrpSpPr/>
          <p:nvPr/>
        </p:nvGrpSpPr>
        <p:grpSpPr>
          <a:xfrm rot="0">
            <a:off x="-151351" y="550203"/>
            <a:ext cx="18895502" cy="956995"/>
            <a:chOff x="0" y="0"/>
            <a:chExt cx="4976593" cy="252048"/>
          </a:xfrm>
        </p:grpSpPr>
        <p:sp>
          <p:nvSpPr>
            <p:cNvPr name="Freeform 5" id="5"/>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6" id="6"/>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Freeform 7" id="7"/>
          <p:cNvSpPr/>
          <p:nvPr/>
        </p:nvSpPr>
        <p:spPr>
          <a:xfrm flipH="false" flipV="false" rot="0">
            <a:off x="806000" y="746593"/>
            <a:ext cx="445400" cy="412198"/>
          </a:xfrm>
          <a:custGeom>
            <a:avLst/>
            <a:gdLst/>
            <a:ahLst/>
            <a:cxnLst/>
            <a:rect r="r" b="b" t="t" l="l"/>
            <a:pathLst>
              <a:path h="412198" w="445400">
                <a:moveTo>
                  <a:pt x="0" y="0"/>
                </a:moveTo>
                <a:lnTo>
                  <a:pt x="445400" y="0"/>
                </a:lnTo>
                <a:lnTo>
                  <a:pt x="445400" y="412197"/>
                </a:lnTo>
                <a:lnTo>
                  <a:pt x="0" y="412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9" id="9"/>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sp>
        <p:nvSpPr>
          <p:cNvPr name="Freeform 10" id="10"/>
          <p:cNvSpPr/>
          <p:nvPr/>
        </p:nvSpPr>
        <p:spPr>
          <a:xfrm flipH="false" flipV="false" rot="0">
            <a:off x="14795947" y="-296868"/>
            <a:ext cx="6161913" cy="8229600"/>
          </a:xfrm>
          <a:custGeom>
            <a:avLst/>
            <a:gdLst/>
            <a:ahLst/>
            <a:cxnLst/>
            <a:rect r="r" b="b" t="t" l="l"/>
            <a:pathLst>
              <a:path h="8229600" w="6161913">
                <a:moveTo>
                  <a:pt x="0" y="0"/>
                </a:moveTo>
                <a:lnTo>
                  <a:pt x="6161913" y="0"/>
                </a:lnTo>
                <a:lnTo>
                  <a:pt x="6161913" y="8229600"/>
                </a:lnTo>
                <a:lnTo>
                  <a:pt x="0" y="8229600"/>
                </a:lnTo>
                <a:lnTo>
                  <a:pt x="0" y="0"/>
                </a:lnTo>
                <a:close/>
              </a:path>
            </a:pathLst>
          </a:custGeom>
          <a:blipFill>
            <a:blip r:embed="rId3">
              <a:alphaModFix amt="25000"/>
            </a:blip>
            <a:stretch>
              <a:fillRect l="0" t="0" r="0" b="0"/>
            </a:stretch>
          </a:blipFill>
        </p:spPr>
      </p:sp>
      <p:grpSp>
        <p:nvGrpSpPr>
          <p:cNvPr name="Group 11" id="11"/>
          <p:cNvGrpSpPr/>
          <p:nvPr/>
        </p:nvGrpSpPr>
        <p:grpSpPr>
          <a:xfrm rot="0">
            <a:off x="6728941" y="8741482"/>
            <a:ext cx="4830118" cy="780372"/>
            <a:chOff x="0" y="0"/>
            <a:chExt cx="1380341" cy="223013"/>
          </a:xfrm>
        </p:grpSpPr>
        <p:sp>
          <p:nvSpPr>
            <p:cNvPr name="Freeform 12" id="12"/>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3" id="13"/>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4" id="14"/>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5" id="15"/>
          <p:cNvSpPr/>
          <p:nvPr/>
        </p:nvSpPr>
        <p:spPr>
          <a:xfrm flipH="true">
            <a:off x="10658784" y="8741482"/>
            <a:ext cx="0" cy="780372"/>
          </a:xfrm>
          <a:prstGeom prst="line">
            <a:avLst/>
          </a:prstGeom>
          <a:ln cap="flat" w="9525">
            <a:solidFill>
              <a:srgbClr val="FFFFFF"/>
            </a:solidFill>
            <a:prstDash val="solid"/>
            <a:headEnd type="none" len="sm" w="sm"/>
            <a:tailEnd type="none" len="sm" w="sm"/>
          </a:ln>
        </p:spPr>
      </p:sp>
      <p:grpSp>
        <p:nvGrpSpPr>
          <p:cNvPr name="Group 16" id="16"/>
          <p:cNvGrpSpPr>
            <a:grpSpLocks noChangeAspect="true"/>
          </p:cNvGrpSpPr>
          <p:nvPr/>
        </p:nvGrpSpPr>
        <p:grpSpPr>
          <a:xfrm rot="0">
            <a:off x="1028700" y="2453863"/>
            <a:ext cx="5373129" cy="5373129"/>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678" t="0" r="-44306" b="0"/>
              </a:stretch>
            </a:blipFill>
          </p:spPr>
        </p:sp>
      </p:grpSp>
      <p:sp>
        <p:nvSpPr>
          <p:cNvPr name="TextBox 20" id="20"/>
          <p:cNvSpPr txBox="true"/>
          <p:nvPr/>
        </p:nvSpPr>
        <p:spPr>
          <a:xfrm rot="0">
            <a:off x="7877908" y="2638805"/>
            <a:ext cx="7309463" cy="1179127"/>
          </a:xfrm>
          <a:prstGeom prst="rect">
            <a:avLst/>
          </a:prstGeom>
        </p:spPr>
        <p:txBody>
          <a:bodyPr anchor="t" rtlCol="false" tIns="0" lIns="0" bIns="0" rIns="0">
            <a:spAutoFit/>
          </a:bodyPr>
          <a:lstStyle/>
          <a:p>
            <a:pPr algn="l">
              <a:lnSpc>
                <a:spcPts val="7348"/>
              </a:lnSpc>
            </a:pPr>
            <a:r>
              <a:rPr lang="en-US" sz="8446" b="true">
                <a:solidFill>
                  <a:srgbClr val="FFFFFF"/>
                </a:solidFill>
                <a:latin typeface="Akzidenz-Grotesk Bold"/>
                <a:ea typeface="Akzidenz-Grotesk Bold"/>
                <a:cs typeface="Akzidenz-Grotesk Bold"/>
                <a:sym typeface="Akzidenz-Grotesk Bold"/>
              </a:rPr>
              <a:t>Asteroid Belt</a:t>
            </a:r>
          </a:p>
        </p:txBody>
      </p:sp>
      <p:sp>
        <p:nvSpPr>
          <p:cNvPr name="TextBox 21" id="21"/>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22" id="22"/>
          <p:cNvSpPr txBox="true"/>
          <p:nvPr/>
        </p:nvSpPr>
        <p:spPr>
          <a:xfrm rot="0">
            <a:off x="126906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23" id="23"/>
          <p:cNvSpPr txBox="true"/>
          <p:nvPr/>
        </p:nvSpPr>
        <p:spPr>
          <a:xfrm rot="0">
            <a:off x="790001" y="9083964"/>
            <a:ext cx="1303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08</a:t>
            </a:r>
          </a:p>
        </p:txBody>
      </p:sp>
      <p:sp>
        <p:nvSpPr>
          <p:cNvPr name="Freeform 24" id="24"/>
          <p:cNvSpPr/>
          <p:nvPr/>
        </p:nvSpPr>
        <p:spPr>
          <a:xfrm flipH="false" flipV="false" rot="0">
            <a:off x="7450601" y="4113612"/>
            <a:ext cx="557998" cy="516401"/>
          </a:xfrm>
          <a:custGeom>
            <a:avLst/>
            <a:gdLst/>
            <a:ahLst/>
            <a:cxnLst/>
            <a:rect r="r" b="b" t="t" l="l"/>
            <a:pathLst>
              <a:path h="516401" w="557998">
                <a:moveTo>
                  <a:pt x="0" y="0"/>
                </a:moveTo>
                <a:lnTo>
                  <a:pt x="557998" y="0"/>
                </a:lnTo>
                <a:lnTo>
                  <a:pt x="557998" y="516401"/>
                </a:lnTo>
                <a:lnTo>
                  <a:pt x="0" y="516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8215790" y="4169603"/>
            <a:ext cx="3316849" cy="356794"/>
          </a:xfrm>
          <a:prstGeom prst="rect">
            <a:avLst/>
          </a:prstGeom>
        </p:spPr>
        <p:txBody>
          <a:bodyPr anchor="t" rtlCol="false" tIns="0" lIns="0" bIns="0" rIns="0">
            <a:spAutoFit/>
          </a:bodyPr>
          <a:lstStyle/>
          <a:p>
            <a:pPr algn="l">
              <a:lnSpc>
                <a:spcPts val="2908"/>
              </a:lnSpc>
              <a:spcBef>
                <a:spcPct val="0"/>
              </a:spcBef>
            </a:pPr>
            <a:r>
              <a:rPr lang="en-US" b="true" sz="2077">
                <a:solidFill>
                  <a:srgbClr val="FFFFFF"/>
                </a:solidFill>
                <a:latin typeface="Garet Bold"/>
                <a:ea typeface="Garet Bold"/>
                <a:cs typeface="Garet Bold"/>
                <a:sym typeface="Garet Bold"/>
              </a:rPr>
              <a:t>Location in System</a:t>
            </a:r>
          </a:p>
        </p:txBody>
      </p:sp>
      <p:sp>
        <p:nvSpPr>
          <p:cNvPr name="TextBox 26" id="26"/>
          <p:cNvSpPr txBox="true"/>
          <p:nvPr/>
        </p:nvSpPr>
        <p:spPr>
          <a:xfrm rot="0">
            <a:off x="8215790" y="4670491"/>
            <a:ext cx="7753791" cy="9078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The Asteroid Belt is a vast, ring-shaped region located between the orbits of Mars and Jupiter. It is not as densely packed as often depicted; spacecraft can fly through it safely.</a:t>
            </a:r>
          </a:p>
        </p:txBody>
      </p:sp>
      <p:sp>
        <p:nvSpPr>
          <p:cNvPr name="Freeform 27" id="27"/>
          <p:cNvSpPr/>
          <p:nvPr/>
        </p:nvSpPr>
        <p:spPr>
          <a:xfrm flipH="false" flipV="false" rot="0">
            <a:off x="7450601" y="6362195"/>
            <a:ext cx="557998" cy="516401"/>
          </a:xfrm>
          <a:custGeom>
            <a:avLst/>
            <a:gdLst/>
            <a:ahLst/>
            <a:cxnLst/>
            <a:rect r="r" b="b" t="t" l="l"/>
            <a:pathLst>
              <a:path h="516401" w="557998">
                <a:moveTo>
                  <a:pt x="0" y="0"/>
                </a:moveTo>
                <a:lnTo>
                  <a:pt x="557998" y="0"/>
                </a:lnTo>
                <a:lnTo>
                  <a:pt x="557998" y="516401"/>
                </a:lnTo>
                <a:lnTo>
                  <a:pt x="0" y="516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8215790" y="6418186"/>
            <a:ext cx="3655473" cy="356794"/>
          </a:xfrm>
          <a:prstGeom prst="rect">
            <a:avLst/>
          </a:prstGeom>
        </p:spPr>
        <p:txBody>
          <a:bodyPr anchor="t" rtlCol="false" tIns="0" lIns="0" bIns="0" rIns="0">
            <a:spAutoFit/>
          </a:bodyPr>
          <a:lstStyle/>
          <a:p>
            <a:pPr algn="l">
              <a:lnSpc>
                <a:spcPts val="2908"/>
              </a:lnSpc>
              <a:spcBef>
                <a:spcPct val="0"/>
              </a:spcBef>
            </a:pPr>
            <a:r>
              <a:rPr lang="en-US" b="true" sz="2077">
                <a:solidFill>
                  <a:srgbClr val="FFFFFF"/>
                </a:solidFill>
                <a:latin typeface="Garet Bold"/>
                <a:ea typeface="Garet Bold"/>
                <a:cs typeface="Garet Bold"/>
                <a:sym typeface="Garet Bold"/>
              </a:rPr>
              <a:t>Rocky Composition</a:t>
            </a:r>
          </a:p>
        </p:txBody>
      </p:sp>
      <p:sp>
        <p:nvSpPr>
          <p:cNvPr name="TextBox 29" id="29"/>
          <p:cNvSpPr txBox="true"/>
          <p:nvPr/>
        </p:nvSpPr>
        <p:spPr>
          <a:xfrm rot="0">
            <a:off x="8215790" y="6919073"/>
            <a:ext cx="7310946" cy="12126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It contains millions of asteroids, which are rocky remnants from the early formation of the solar system. The largest object in the belt is the dwarf planet Ceres, which is about 940 km (585 miles) in diameter.</a:t>
            </a:r>
          </a:p>
        </p:txBody>
      </p:sp>
      <p:sp>
        <p:nvSpPr>
          <p:cNvPr name="TextBox 30" id="30"/>
          <p:cNvSpPr txBox="true"/>
          <p:nvPr/>
        </p:nvSpPr>
        <p:spPr>
          <a:xfrm rot="0">
            <a:off x="1594519" y="813076"/>
            <a:ext cx="22943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Sulfur surfers</a:t>
            </a:r>
          </a:p>
        </p:txBody>
      </p:sp>
      <p:sp>
        <p:nvSpPr>
          <p:cNvPr name="TextBox 31" id="31"/>
          <p:cNvSpPr txBox="true"/>
          <p:nvPr/>
        </p:nvSpPr>
        <p:spPr>
          <a:xfrm rot="0">
            <a:off x="6773432" y="8942389"/>
            <a:ext cx="3885352" cy="3097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www.planetarywikipedia.com</a:t>
            </a:r>
          </a:p>
        </p:txBody>
      </p:sp>
      <p:sp>
        <p:nvSpPr>
          <p:cNvPr name="Freeform 32" id="32"/>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6444"/>
            </a:stretch>
          </a:blipFill>
        </p:spPr>
      </p:sp>
      <p:grpSp>
        <p:nvGrpSpPr>
          <p:cNvPr name="Group 3" id="3"/>
          <p:cNvGrpSpPr/>
          <p:nvPr/>
        </p:nvGrpSpPr>
        <p:grpSpPr>
          <a:xfrm rot="0">
            <a:off x="-151351" y="550203"/>
            <a:ext cx="18895502" cy="956995"/>
            <a:chOff x="0" y="0"/>
            <a:chExt cx="4976593" cy="252048"/>
          </a:xfrm>
        </p:grpSpPr>
        <p:sp>
          <p:nvSpPr>
            <p:cNvPr name="Freeform 4" id="4"/>
            <p:cNvSpPr/>
            <p:nvPr/>
          </p:nvSpPr>
          <p:spPr>
            <a:xfrm flipH="false" flipV="false" rot="0">
              <a:off x="0" y="0"/>
              <a:ext cx="4976593" cy="252048"/>
            </a:xfrm>
            <a:custGeom>
              <a:avLst/>
              <a:gdLst/>
              <a:ahLst/>
              <a:cxnLst/>
              <a:rect r="r" b="b" t="t" l="l"/>
              <a:pathLst>
                <a:path h="252048" w="4976593">
                  <a:moveTo>
                    <a:pt x="0" y="0"/>
                  </a:moveTo>
                  <a:lnTo>
                    <a:pt x="4976593" y="0"/>
                  </a:lnTo>
                  <a:lnTo>
                    <a:pt x="4976593" y="252048"/>
                  </a:lnTo>
                  <a:lnTo>
                    <a:pt x="0" y="252048"/>
                  </a:lnTo>
                  <a:close/>
                </a:path>
              </a:pathLst>
            </a:custGeom>
            <a:gradFill rotWithShape="true">
              <a:gsLst>
                <a:gs pos="0">
                  <a:srgbClr val="515269">
                    <a:alpha val="57000"/>
                  </a:srgbClr>
                </a:gs>
                <a:gs pos="100000">
                  <a:srgbClr val="00012E">
                    <a:alpha val="0"/>
                  </a:srgbClr>
                </a:gs>
              </a:gsLst>
              <a:lin ang="0"/>
            </a:gradFill>
          </p:spPr>
        </p:sp>
        <p:sp>
          <p:nvSpPr>
            <p:cNvPr name="TextBox 5" id="5"/>
            <p:cNvSpPr txBox="true"/>
            <p:nvPr/>
          </p:nvSpPr>
          <p:spPr>
            <a:xfrm>
              <a:off x="0" y="28575"/>
              <a:ext cx="4976593" cy="223473"/>
            </a:xfrm>
            <a:prstGeom prst="rect">
              <a:avLst/>
            </a:prstGeom>
          </p:spPr>
          <p:txBody>
            <a:bodyPr anchor="ctr" rtlCol="false" tIns="50800" lIns="50800" bIns="50800" rIns="50800"/>
            <a:lstStyle/>
            <a:p>
              <a:pPr algn="ctr">
                <a:lnSpc>
                  <a:spcPts val="2181"/>
                </a:lnSpc>
              </a:pPr>
            </a:p>
          </p:txBody>
        </p:sp>
      </p:grpSp>
      <p:sp>
        <p:nvSpPr>
          <p:cNvPr name="TextBox 6" id="6"/>
          <p:cNvSpPr txBox="true"/>
          <p:nvPr/>
        </p:nvSpPr>
        <p:spPr>
          <a:xfrm rot="0">
            <a:off x="14405160"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CONTENT</a:t>
            </a:r>
          </a:p>
        </p:txBody>
      </p:sp>
      <p:sp>
        <p:nvSpPr>
          <p:cNvPr name="TextBox 7" id="7"/>
          <p:cNvSpPr txBox="true"/>
          <p:nvPr/>
        </p:nvSpPr>
        <p:spPr>
          <a:xfrm rot="0">
            <a:off x="16312481" y="784501"/>
            <a:ext cx="1564422"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OTHERS</a:t>
            </a:r>
          </a:p>
        </p:txBody>
      </p:sp>
      <p:grpSp>
        <p:nvGrpSpPr>
          <p:cNvPr name="Group 8" id="8"/>
          <p:cNvGrpSpPr/>
          <p:nvPr/>
        </p:nvGrpSpPr>
        <p:grpSpPr>
          <a:xfrm rot="0">
            <a:off x="6728941" y="8741482"/>
            <a:ext cx="4830118" cy="780372"/>
            <a:chOff x="0" y="0"/>
            <a:chExt cx="1380341" cy="223013"/>
          </a:xfrm>
        </p:grpSpPr>
        <p:sp>
          <p:nvSpPr>
            <p:cNvPr name="Freeform 9" id="9"/>
            <p:cNvSpPr/>
            <p:nvPr/>
          </p:nvSpPr>
          <p:spPr>
            <a:xfrm flipH="false" flipV="false" rot="0">
              <a:off x="0" y="0"/>
              <a:ext cx="1380341" cy="223013"/>
            </a:xfrm>
            <a:custGeom>
              <a:avLst/>
              <a:gdLst/>
              <a:ahLst/>
              <a:cxnLst/>
              <a:rect r="r" b="b" t="t" l="l"/>
              <a:pathLst>
                <a:path h="223013" w="1380341">
                  <a:moveTo>
                    <a:pt x="0" y="0"/>
                  </a:moveTo>
                  <a:lnTo>
                    <a:pt x="1380341" y="0"/>
                  </a:lnTo>
                  <a:lnTo>
                    <a:pt x="1380341" y="223013"/>
                  </a:lnTo>
                  <a:lnTo>
                    <a:pt x="0" y="223013"/>
                  </a:lnTo>
                  <a:close/>
                </a:path>
              </a:pathLst>
            </a:custGeom>
            <a:solidFill>
              <a:srgbClr val="000000">
                <a:alpha val="0"/>
              </a:srgbClr>
            </a:solidFill>
            <a:ln w="19050" cap="sq">
              <a:solidFill>
                <a:srgbClr val="FFFFFF">
                  <a:alpha val="56863"/>
                </a:srgbClr>
              </a:solidFill>
              <a:prstDash val="solid"/>
              <a:miter/>
            </a:ln>
          </p:spPr>
        </p:sp>
        <p:sp>
          <p:nvSpPr>
            <p:cNvPr name="TextBox 10" id="10"/>
            <p:cNvSpPr txBox="true"/>
            <p:nvPr/>
          </p:nvSpPr>
          <p:spPr>
            <a:xfrm>
              <a:off x="0" y="28575"/>
              <a:ext cx="1380341" cy="194438"/>
            </a:xfrm>
            <a:prstGeom prst="rect">
              <a:avLst/>
            </a:prstGeom>
          </p:spPr>
          <p:txBody>
            <a:bodyPr anchor="ctr" rtlCol="false" tIns="50800" lIns="50800" bIns="50800" rIns="50800"/>
            <a:lstStyle/>
            <a:p>
              <a:pPr algn="ctr">
                <a:lnSpc>
                  <a:spcPts val="2181"/>
                </a:lnSpc>
              </a:pPr>
            </a:p>
          </p:txBody>
        </p:sp>
      </p:grpSp>
      <p:sp>
        <p:nvSpPr>
          <p:cNvPr name="Freeform 11" id="11"/>
          <p:cNvSpPr/>
          <p:nvPr/>
        </p:nvSpPr>
        <p:spPr>
          <a:xfrm flipH="false" flipV="false" rot="0">
            <a:off x="10979459" y="9009491"/>
            <a:ext cx="275867" cy="275867"/>
          </a:xfrm>
          <a:custGeom>
            <a:avLst/>
            <a:gdLst/>
            <a:ahLst/>
            <a:cxnLst/>
            <a:rect r="r" b="b" t="t" l="l"/>
            <a:pathLst>
              <a:path h="275867" w="275867">
                <a:moveTo>
                  <a:pt x="0" y="0"/>
                </a:moveTo>
                <a:lnTo>
                  <a:pt x="275866" y="0"/>
                </a:lnTo>
                <a:lnTo>
                  <a:pt x="275866" y="275867"/>
                </a:lnTo>
                <a:lnTo>
                  <a:pt x="0" y="2758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2" id="12"/>
          <p:cNvSpPr/>
          <p:nvPr/>
        </p:nvSpPr>
        <p:spPr>
          <a:xfrm flipH="true">
            <a:off x="10658784" y="8741482"/>
            <a:ext cx="0" cy="780372"/>
          </a:xfrm>
          <a:prstGeom prst="line">
            <a:avLst/>
          </a:prstGeom>
          <a:ln cap="flat" w="9525">
            <a:solidFill>
              <a:srgbClr val="FFFFFF"/>
            </a:solidFill>
            <a:prstDash val="solid"/>
            <a:headEnd type="none" len="sm" w="sm"/>
            <a:tailEnd type="none" len="sm" w="sm"/>
          </a:ln>
        </p:spPr>
      </p:sp>
      <p:sp>
        <p:nvSpPr>
          <p:cNvPr name="TextBox 13" id="13"/>
          <p:cNvSpPr txBox="true"/>
          <p:nvPr/>
        </p:nvSpPr>
        <p:spPr>
          <a:xfrm rot="0">
            <a:off x="3689031" y="2638805"/>
            <a:ext cx="10382194" cy="1179127"/>
          </a:xfrm>
          <a:prstGeom prst="rect">
            <a:avLst/>
          </a:prstGeom>
        </p:spPr>
        <p:txBody>
          <a:bodyPr anchor="t" rtlCol="false" tIns="0" lIns="0" bIns="0" rIns="0">
            <a:spAutoFit/>
          </a:bodyPr>
          <a:lstStyle/>
          <a:p>
            <a:pPr algn="ctr">
              <a:lnSpc>
                <a:spcPts val="7348"/>
              </a:lnSpc>
            </a:pPr>
            <a:r>
              <a:rPr lang="en-US" b="true" sz="8446">
                <a:solidFill>
                  <a:srgbClr val="FFFFFF"/>
                </a:solidFill>
                <a:latin typeface="Akzidenz-Grotesk Bold"/>
                <a:ea typeface="Akzidenz-Grotesk Bold"/>
                <a:cs typeface="Akzidenz-Grotesk Bold"/>
                <a:sym typeface="Akzidenz-Grotesk Bold"/>
              </a:rPr>
              <a:t>Outer Planets</a:t>
            </a:r>
          </a:p>
        </p:txBody>
      </p:sp>
      <p:sp>
        <p:nvSpPr>
          <p:cNvPr name="TextBox 14" id="14"/>
          <p:cNvSpPr txBox="true"/>
          <p:nvPr/>
        </p:nvSpPr>
        <p:spPr>
          <a:xfrm rot="0">
            <a:off x="112047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HOME</a:t>
            </a:r>
          </a:p>
        </p:txBody>
      </p:sp>
      <p:sp>
        <p:nvSpPr>
          <p:cNvPr name="TextBox 15" id="15"/>
          <p:cNvSpPr txBox="true"/>
          <p:nvPr/>
        </p:nvSpPr>
        <p:spPr>
          <a:xfrm rot="0">
            <a:off x="12690660" y="784501"/>
            <a:ext cx="922798" cy="298281"/>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ABOUT</a:t>
            </a:r>
          </a:p>
        </p:txBody>
      </p:sp>
      <p:sp>
        <p:nvSpPr>
          <p:cNvPr name="TextBox 16" id="16"/>
          <p:cNvSpPr txBox="true"/>
          <p:nvPr/>
        </p:nvSpPr>
        <p:spPr>
          <a:xfrm rot="0">
            <a:off x="790001" y="9083964"/>
            <a:ext cx="13037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PAGE 09</a:t>
            </a:r>
          </a:p>
        </p:txBody>
      </p:sp>
      <p:grpSp>
        <p:nvGrpSpPr>
          <p:cNvPr name="Group 17" id="17"/>
          <p:cNvGrpSpPr>
            <a:grpSpLocks noChangeAspect="true"/>
          </p:cNvGrpSpPr>
          <p:nvPr/>
        </p:nvGrpSpPr>
        <p:grpSpPr>
          <a:xfrm rot="0">
            <a:off x="3162855" y="3817932"/>
            <a:ext cx="2296504" cy="2296504"/>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0" r="223" b="0"/>
              </a:stretch>
            </a:blipFill>
          </p:spPr>
        </p:sp>
      </p:grpSp>
      <p:sp>
        <p:nvSpPr>
          <p:cNvPr name="TextBox 21" id="21"/>
          <p:cNvSpPr txBox="true"/>
          <p:nvPr/>
        </p:nvSpPr>
        <p:spPr>
          <a:xfrm rot="0">
            <a:off x="2426442" y="6330865"/>
            <a:ext cx="3769329" cy="356794"/>
          </a:xfrm>
          <a:prstGeom prst="rect">
            <a:avLst/>
          </a:prstGeom>
        </p:spPr>
        <p:txBody>
          <a:bodyPr anchor="t" rtlCol="false" tIns="0" lIns="0" bIns="0" rIns="0">
            <a:spAutoFit/>
          </a:bodyPr>
          <a:lstStyle/>
          <a:p>
            <a:pPr algn="ctr">
              <a:lnSpc>
                <a:spcPts val="2908"/>
              </a:lnSpc>
              <a:spcBef>
                <a:spcPct val="0"/>
              </a:spcBef>
            </a:pPr>
            <a:r>
              <a:rPr lang="en-US" b="true" sz="2077">
                <a:solidFill>
                  <a:srgbClr val="FFFFFF"/>
                </a:solidFill>
                <a:latin typeface="Garet Bold"/>
                <a:ea typeface="Garet Bold"/>
                <a:cs typeface="Garet Bold"/>
                <a:sym typeface="Garet Bold"/>
              </a:rPr>
              <a:t>Distance from Sun</a:t>
            </a:r>
          </a:p>
        </p:txBody>
      </p:sp>
      <p:sp>
        <p:nvSpPr>
          <p:cNvPr name="TextBox 22" id="22"/>
          <p:cNvSpPr txBox="true"/>
          <p:nvPr/>
        </p:nvSpPr>
        <p:spPr>
          <a:xfrm rot="0">
            <a:off x="2261157" y="6816165"/>
            <a:ext cx="4099899" cy="1822262"/>
          </a:xfrm>
          <a:prstGeom prst="rect">
            <a:avLst/>
          </a:prstGeom>
        </p:spPr>
        <p:txBody>
          <a:bodyPr anchor="t" rtlCol="false" tIns="0" lIns="0" bIns="0" rIns="0">
            <a:spAutoFit/>
          </a:bodyPr>
          <a:lstStyle/>
          <a:p>
            <a:pPr algn="ctr">
              <a:lnSpc>
                <a:spcPts val="2460"/>
              </a:lnSpc>
              <a:spcBef>
                <a:spcPct val="0"/>
              </a:spcBef>
            </a:pPr>
            <a:r>
              <a:rPr lang="en-US" sz="1757">
                <a:solidFill>
                  <a:srgbClr val="FFFFFF"/>
                </a:solidFill>
                <a:latin typeface="Garet"/>
                <a:ea typeface="Garet"/>
                <a:cs typeface="Garet"/>
                <a:sym typeface="Garet"/>
              </a:rPr>
              <a:t>The Jovian planets—Jupiter, Saturn, Uranus, and Neptune—are located far from the sun, resulting in frigid temperatures and vastly different environments compared to the inner planets.</a:t>
            </a:r>
          </a:p>
        </p:txBody>
      </p:sp>
      <p:grpSp>
        <p:nvGrpSpPr>
          <p:cNvPr name="Group 23" id="23"/>
          <p:cNvGrpSpPr>
            <a:grpSpLocks noChangeAspect="true"/>
          </p:cNvGrpSpPr>
          <p:nvPr/>
        </p:nvGrpSpPr>
        <p:grpSpPr>
          <a:xfrm rot="0">
            <a:off x="8057124" y="3817932"/>
            <a:ext cx="2296504" cy="2296504"/>
            <a:chOff x="0" y="0"/>
            <a:chExt cx="14840029" cy="14840029"/>
          </a:xfrm>
        </p:grpSpPr>
        <p:sp>
          <p:nvSpPr>
            <p:cNvPr name="Freeform 24" id="2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25" id="2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6" id="2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38492" t="0" r="-38492" b="0"/>
              </a:stretch>
            </a:blipFill>
          </p:spPr>
        </p:sp>
      </p:grpSp>
      <p:sp>
        <p:nvSpPr>
          <p:cNvPr name="TextBox 27" id="27"/>
          <p:cNvSpPr txBox="true"/>
          <p:nvPr/>
        </p:nvSpPr>
        <p:spPr>
          <a:xfrm rot="0">
            <a:off x="7320711" y="6330865"/>
            <a:ext cx="3769329" cy="356794"/>
          </a:xfrm>
          <a:prstGeom prst="rect">
            <a:avLst/>
          </a:prstGeom>
        </p:spPr>
        <p:txBody>
          <a:bodyPr anchor="t" rtlCol="false" tIns="0" lIns="0" bIns="0" rIns="0">
            <a:spAutoFit/>
          </a:bodyPr>
          <a:lstStyle/>
          <a:p>
            <a:pPr algn="ctr">
              <a:lnSpc>
                <a:spcPts val="2908"/>
              </a:lnSpc>
              <a:spcBef>
                <a:spcPct val="0"/>
              </a:spcBef>
            </a:pPr>
            <a:r>
              <a:rPr lang="en-US" b="true" sz="2077">
                <a:solidFill>
                  <a:srgbClr val="FFFFFF"/>
                </a:solidFill>
                <a:latin typeface="Garet Bold"/>
                <a:ea typeface="Garet Bold"/>
                <a:cs typeface="Garet Bold"/>
                <a:sym typeface="Garet Bold"/>
              </a:rPr>
              <a:t>Unique Features</a:t>
            </a:r>
          </a:p>
        </p:txBody>
      </p:sp>
      <p:sp>
        <p:nvSpPr>
          <p:cNvPr name="TextBox 28" id="28"/>
          <p:cNvSpPr txBox="true"/>
          <p:nvPr/>
        </p:nvSpPr>
        <p:spPr>
          <a:xfrm rot="0">
            <a:off x="7563977" y="6737175"/>
            <a:ext cx="3282797" cy="1935740"/>
          </a:xfrm>
          <a:prstGeom prst="rect">
            <a:avLst/>
          </a:prstGeom>
        </p:spPr>
        <p:txBody>
          <a:bodyPr anchor="t" rtlCol="false" tIns="0" lIns="0" bIns="0" rIns="0">
            <a:spAutoFit/>
          </a:bodyPr>
          <a:lstStyle/>
          <a:p>
            <a:pPr algn="ctr">
              <a:lnSpc>
                <a:spcPts val="1970"/>
              </a:lnSpc>
              <a:spcBef>
                <a:spcPct val="0"/>
              </a:spcBef>
            </a:pPr>
            <a:r>
              <a:rPr lang="en-US" sz="1407">
                <a:solidFill>
                  <a:srgbClr val="FFFFFF"/>
                </a:solidFill>
                <a:latin typeface="Garet"/>
                <a:ea typeface="Garet"/>
                <a:cs typeface="Garet"/>
                <a:sym typeface="Garet"/>
              </a:rPr>
              <a:t>Jupiter has the Great Red Spot, a storm larger than Earth. Saturn is renowned for its spectacular rings made of ice and dust. Uranus rotates on its side at a 98-degree angle. Neptune is the windiest planet, with winds reaching over 2,000 km/h.</a:t>
            </a:r>
          </a:p>
        </p:txBody>
      </p:sp>
      <p:grpSp>
        <p:nvGrpSpPr>
          <p:cNvPr name="Group 29" id="29"/>
          <p:cNvGrpSpPr>
            <a:grpSpLocks noChangeAspect="true"/>
          </p:cNvGrpSpPr>
          <p:nvPr/>
        </p:nvGrpSpPr>
        <p:grpSpPr>
          <a:xfrm rot="0">
            <a:off x="12922973" y="3817932"/>
            <a:ext cx="2296504" cy="2296504"/>
            <a:chOff x="0" y="0"/>
            <a:chExt cx="14840029" cy="14840029"/>
          </a:xfrm>
        </p:grpSpPr>
        <p:sp>
          <p:nvSpPr>
            <p:cNvPr name="Freeform 30" id="3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515269">
                    <a:alpha val="100000"/>
                  </a:srgbClr>
                </a:gs>
                <a:gs pos="100000">
                  <a:srgbClr val="00012E">
                    <a:alpha val="0"/>
                  </a:srgbClr>
                </a:gs>
              </a:gsLst>
              <a:lin ang="0"/>
            </a:gradFill>
          </p:spPr>
        </p:sp>
        <p:sp>
          <p:nvSpPr>
            <p:cNvPr name="Freeform 31" id="3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2" id="3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3111" t="0" r="-23111" b="0"/>
              </a:stretch>
            </a:blipFill>
          </p:spPr>
        </p:sp>
      </p:grpSp>
      <p:sp>
        <p:nvSpPr>
          <p:cNvPr name="TextBox 33" id="33"/>
          <p:cNvSpPr txBox="true"/>
          <p:nvPr/>
        </p:nvSpPr>
        <p:spPr>
          <a:xfrm rot="0">
            <a:off x="12186560" y="6330865"/>
            <a:ext cx="3934614" cy="356794"/>
          </a:xfrm>
          <a:prstGeom prst="rect">
            <a:avLst/>
          </a:prstGeom>
        </p:spPr>
        <p:txBody>
          <a:bodyPr anchor="t" rtlCol="false" tIns="0" lIns="0" bIns="0" rIns="0">
            <a:spAutoFit/>
          </a:bodyPr>
          <a:lstStyle/>
          <a:p>
            <a:pPr algn="ctr">
              <a:lnSpc>
                <a:spcPts val="2908"/>
              </a:lnSpc>
              <a:spcBef>
                <a:spcPct val="0"/>
              </a:spcBef>
            </a:pPr>
            <a:r>
              <a:rPr lang="en-US" b="true" sz="2077">
                <a:solidFill>
                  <a:srgbClr val="FFFFFF"/>
                </a:solidFill>
                <a:latin typeface="Garet Bold"/>
                <a:ea typeface="Garet Bold"/>
                <a:cs typeface="Garet Bold"/>
                <a:sym typeface="Garet Bold"/>
              </a:rPr>
              <a:t>Atmospheric Composition</a:t>
            </a:r>
          </a:p>
        </p:txBody>
      </p:sp>
      <p:sp>
        <p:nvSpPr>
          <p:cNvPr name="TextBox 34" id="34"/>
          <p:cNvSpPr txBox="true"/>
          <p:nvPr/>
        </p:nvSpPr>
        <p:spPr>
          <a:xfrm rot="0">
            <a:off x="12021275" y="6816165"/>
            <a:ext cx="4099899" cy="1822262"/>
          </a:xfrm>
          <a:prstGeom prst="rect">
            <a:avLst/>
          </a:prstGeom>
        </p:spPr>
        <p:txBody>
          <a:bodyPr anchor="t" rtlCol="false" tIns="0" lIns="0" bIns="0" rIns="0">
            <a:spAutoFit/>
          </a:bodyPr>
          <a:lstStyle/>
          <a:p>
            <a:pPr algn="ctr">
              <a:lnSpc>
                <a:spcPts val="2460"/>
              </a:lnSpc>
              <a:spcBef>
                <a:spcPct val="0"/>
              </a:spcBef>
            </a:pPr>
            <a:r>
              <a:rPr lang="en-US" sz="1757">
                <a:solidFill>
                  <a:srgbClr val="FFFFFF"/>
                </a:solidFill>
                <a:latin typeface="Garet"/>
                <a:ea typeface="Garet"/>
                <a:cs typeface="Garet"/>
                <a:sym typeface="Garet"/>
              </a:rPr>
              <a:t>These planets are primarily composed of hydrogen and helium. The trace amounts of methane in the atmospheres of Uranus and Neptune are what give them their beautiful blue colors.</a:t>
            </a:r>
          </a:p>
        </p:txBody>
      </p:sp>
      <p:sp>
        <p:nvSpPr>
          <p:cNvPr name="TextBox 35" id="35"/>
          <p:cNvSpPr txBox="true"/>
          <p:nvPr/>
        </p:nvSpPr>
        <p:spPr>
          <a:xfrm rot="0">
            <a:off x="1594519" y="813076"/>
            <a:ext cx="2294398" cy="298262"/>
          </a:xfrm>
          <a:prstGeom prst="rect">
            <a:avLst/>
          </a:prstGeom>
        </p:spPr>
        <p:txBody>
          <a:bodyPr anchor="t" rtlCol="false" tIns="0" lIns="0" bIns="0" rIns="0">
            <a:spAutoFit/>
          </a:bodyPr>
          <a:lstStyle/>
          <a:p>
            <a:pPr algn="l">
              <a:lnSpc>
                <a:spcPts val="2460"/>
              </a:lnSpc>
              <a:spcBef>
                <a:spcPct val="0"/>
              </a:spcBef>
            </a:pPr>
            <a:r>
              <a:rPr lang="en-US" sz="1757">
                <a:solidFill>
                  <a:srgbClr val="FFFFFF"/>
                </a:solidFill>
                <a:latin typeface="Garet"/>
                <a:ea typeface="Garet"/>
                <a:cs typeface="Garet"/>
                <a:sym typeface="Garet"/>
              </a:rPr>
              <a:t>Sulfur surfers</a:t>
            </a:r>
          </a:p>
        </p:txBody>
      </p:sp>
      <p:sp>
        <p:nvSpPr>
          <p:cNvPr name="TextBox 36" id="36"/>
          <p:cNvSpPr txBox="true"/>
          <p:nvPr/>
        </p:nvSpPr>
        <p:spPr>
          <a:xfrm rot="0">
            <a:off x="6773432" y="8942389"/>
            <a:ext cx="3885352" cy="3097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Garet"/>
                <a:ea typeface="Garet"/>
                <a:cs typeface="Garet"/>
                <a:sym typeface="Garet"/>
              </a:rPr>
              <a:t>www.planetarywikipedia.com</a:t>
            </a:r>
          </a:p>
        </p:txBody>
      </p:sp>
      <p:sp>
        <p:nvSpPr>
          <p:cNvPr name="Freeform 37" id="37"/>
          <p:cNvSpPr/>
          <p:nvPr/>
        </p:nvSpPr>
        <p:spPr>
          <a:xfrm flipH="false" flipV="false" rot="0">
            <a:off x="432091" y="384648"/>
            <a:ext cx="1193218" cy="1193218"/>
          </a:xfrm>
          <a:custGeom>
            <a:avLst/>
            <a:gdLst/>
            <a:ahLst/>
            <a:cxnLst/>
            <a:rect r="r" b="b" t="t" l="l"/>
            <a:pathLst>
              <a:path h="1193218" w="1193218">
                <a:moveTo>
                  <a:pt x="0" y="0"/>
                </a:moveTo>
                <a:lnTo>
                  <a:pt x="1193218" y="0"/>
                </a:lnTo>
                <a:lnTo>
                  <a:pt x="1193218" y="1193218"/>
                </a:lnTo>
                <a:lnTo>
                  <a:pt x="0" y="1193218"/>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DAG0PnBeoZY</dc:identifier>
  <dcterms:modified xsi:type="dcterms:W3CDTF">2011-08-01T06:04:30Z</dcterms:modified>
  <cp:revision>1</cp:revision>
  <dc:title>Sulfur surfers</dc:title>
</cp:coreProperties>
</file>